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4"/>
  </p:notesMasterIdLst>
  <p:handoutMasterIdLst>
    <p:handoutMasterId r:id="rId35"/>
  </p:handoutMasterIdLst>
  <p:sldIdLst>
    <p:sldId id="258" r:id="rId2"/>
    <p:sldId id="386" r:id="rId3"/>
    <p:sldId id="392" r:id="rId4"/>
    <p:sldId id="387" r:id="rId5"/>
    <p:sldId id="399" r:id="rId6"/>
    <p:sldId id="390" r:id="rId7"/>
    <p:sldId id="397" r:id="rId8"/>
    <p:sldId id="400" r:id="rId9"/>
    <p:sldId id="402" r:id="rId10"/>
    <p:sldId id="404" r:id="rId11"/>
    <p:sldId id="405" r:id="rId12"/>
    <p:sldId id="398" r:id="rId13"/>
    <p:sldId id="412" r:id="rId14"/>
    <p:sldId id="393" r:id="rId15"/>
    <p:sldId id="406" r:id="rId16"/>
    <p:sldId id="409" r:id="rId17"/>
    <p:sldId id="411" r:id="rId18"/>
    <p:sldId id="408" r:id="rId19"/>
    <p:sldId id="410" r:id="rId20"/>
    <p:sldId id="414" r:id="rId21"/>
    <p:sldId id="413" r:id="rId22"/>
    <p:sldId id="415" r:id="rId23"/>
    <p:sldId id="416" r:id="rId24"/>
    <p:sldId id="417" r:id="rId25"/>
    <p:sldId id="396" r:id="rId26"/>
    <p:sldId id="420" r:id="rId27"/>
    <p:sldId id="407" r:id="rId28"/>
    <p:sldId id="421" r:id="rId29"/>
    <p:sldId id="422" r:id="rId30"/>
    <p:sldId id="423" r:id="rId31"/>
    <p:sldId id="424" r:id="rId32"/>
    <p:sldId id="382" r:id="rId33"/>
  </p:sldIdLst>
  <p:sldSz cx="9906000" cy="6858000" type="A4"/>
  <p:notesSz cx="9926638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2330A60-7077-4519-BD61-820DCEE6F25B}">
          <p14:sldIdLst>
            <p14:sldId id="258"/>
            <p14:sldId id="386"/>
            <p14:sldId id="392"/>
            <p14:sldId id="387"/>
            <p14:sldId id="399"/>
            <p14:sldId id="390"/>
            <p14:sldId id="397"/>
            <p14:sldId id="400"/>
            <p14:sldId id="402"/>
            <p14:sldId id="404"/>
            <p14:sldId id="405"/>
            <p14:sldId id="398"/>
            <p14:sldId id="412"/>
            <p14:sldId id="393"/>
            <p14:sldId id="406"/>
            <p14:sldId id="409"/>
            <p14:sldId id="411"/>
            <p14:sldId id="408"/>
            <p14:sldId id="410"/>
            <p14:sldId id="414"/>
            <p14:sldId id="413"/>
            <p14:sldId id="415"/>
            <p14:sldId id="416"/>
            <p14:sldId id="417"/>
            <p14:sldId id="396"/>
            <p14:sldId id="420"/>
            <p14:sldId id="407"/>
            <p14:sldId id="421"/>
            <p14:sldId id="422"/>
            <p14:sldId id="423"/>
            <p14:sldId id="424"/>
            <p14:sldId id="3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2020"/>
    <a:srgbClr val="193452"/>
    <a:srgbClr val="183351"/>
    <a:srgbClr val="181717"/>
    <a:srgbClr val="A6A6A6"/>
    <a:srgbClr val="595959"/>
    <a:srgbClr val="767171"/>
    <a:srgbClr val="3740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50" autoAdjust="0"/>
    <p:restoredTop sz="96412" autoAdjust="0"/>
  </p:normalViewPr>
  <p:slideViewPr>
    <p:cSldViewPr snapToGrid="0">
      <p:cViewPr varScale="1">
        <p:scale>
          <a:sx n="108" d="100"/>
          <a:sy n="108" d="100"/>
        </p:scale>
        <p:origin x="69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D5DF5A4-68CA-4CCC-B6B5-2C955AE229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F98EA4-A0A9-4803-AD84-D61F3A9A01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738F4-A66A-4A25-B274-FC449B565125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FF0D9B-8232-4ADD-9D12-CA3FD320FD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BDC945-D308-4303-8741-854977CCB6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DED44-98B5-482D-8FA9-B0F249D4E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066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5ED04-72D5-4C2A-8246-DBCC99EC5F2A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06763" y="849313"/>
            <a:ext cx="3313112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895344-FF43-4514-B971-79C516A219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245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95344-FF43-4514-B971-79C516A2190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431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895344-FF43-4514-B971-79C516A2190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95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A3076-5EF6-4A88-8A84-ABD013EBFCF3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972C9-5BF2-4FB0-A354-A05C9DA8E6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171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A3076-5EF6-4A88-8A84-ABD013EBFCF3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972C9-5BF2-4FB0-A354-A05C9DA8E6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687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A3076-5EF6-4A88-8A84-ABD013EBFCF3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972C9-5BF2-4FB0-A354-A05C9DA8E6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360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F93CA-E7F9-427A-AF1D-52A5FC04DCBB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01C3-00A2-4BC5-A8A8-79E3DED3068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74295" tIns="37148" rIns="74295" bIns="37148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CF01C3-00A2-4BC5-A8A8-79E3DED30687}" type="slidenum">
              <a:rPr lang="ko-KR" altLang="en-US" sz="975" smtClean="0"/>
              <a:pPr/>
              <a:t>‹#›</a:t>
            </a:fld>
            <a:endParaRPr lang="ko-KR" altLang="en-US" sz="975" dirty="0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464344" y="644071"/>
            <a:ext cx="8977313" cy="360000"/>
            <a:chOff x="622300" y="774700"/>
            <a:chExt cx="11049000" cy="360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9" name="직선 연결선 8"/>
            <p:cNvCxnSpPr/>
            <p:nvPr userDrawn="1"/>
          </p:nvCxnSpPr>
          <p:spPr>
            <a:xfrm>
              <a:off x="622300" y="787400"/>
              <a:ext cx="11049000" cy="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 userDrawn="1"/>
          </p:nvCxnSpPr>
          <p:spPr>
            <a:xfrm>
              <a:off x="622300" y="774700"/>
              <a:ext cx="0" cy="36000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8587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BA^2_Main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7800513" y="93708"/>
            <a:ext cx="1677062" cy="242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977" b="1" i="1" dirty="0">
                <a:solidFill>
                  <a:srgbClr val="962717"/>
                </a:solidFill>
                <a:latin typeface="Albany AMT" panose="020B0604020202020204" pitchFamily="34" charset="0"/>
                <a:ea typeface="맑은 고딕" panose="020B0503020000020004" pitchFamily="50" charset="-127"/>
                <a:cs typeface="Albany AMT" panose="020B0604020202020204" pitchFamily="34" charset="0"/>
              </a:rPr>
              <a:t>KYUNGHEE UNIVERSITY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300056" y="6541133"/>
            <a:ext cx="336952" cy="241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fld id="{28A3E698-1E25-4931-985C-DD9CB40A0E61}" type="slidenum">
              <a:rPr lang="ko-KR" altLang="en-US" sz="970" b="1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Albany AMT" panose="020B0604020202020204" pitchFamily="34" charset="0"/>
                <a:ea typeface="맑은 고딕" panose="020B0503020000020004" pitchFamily="50" charset="-127"/>
                <a:cs typeface="Albany AMT" panose="020B0604020202020204" pitchFamily="34" charset="0"/>
              </a:rPr>
              <a:pPr latinLnBrk="1"/>
              <a:t>‹#›</a:t>
            </a:fld>
            <a:endParaRPr lang="ko-KR" altLang="en-US" sz="970" b="1" i="1" dirty="0">
              <a:solidFill>
                <a:schemeClr val="tx1">
                  <a:lumMod val="50000"/>
                  <a:lumOff val="50000"/>
                </a:schemeClr>
              </a:solidFill>
              <a:latin typeface="Albany AMT" panose="020B0604020202020204" pitchFamily="34" charset="0"/>
              <a:ea typeface="맑은 고딕" panose="020B0503020000020004" pitchFamily="50" charset="-127"/>
              <a:cs typeface="Albany AMT" panose="020B0604020202020204" pitchFamily="34" charset="0"/>
            </a:endParaRPr>
          </a:p>
        </p:txBody>
      </p:sp>
      <p:grpSp>
        <p:nvGrpSpPr>
          <p:cNvPr id="2" name="그룹 16"/>
          <p:cNvGrpSpPr/>
          <p:nvPr userDrawn="1"/>
        </p:nvGrpSpPr>
        <p:grpSpPr>
          <a:xfrm>
            <a:off x="411472" y="325569"/>
            <a:ext cx="9145829" cy="114424"/>
            <a:chOff x="622300" y="774700"/>
            <a:chExt cx="12192000" cy="360000"/>
          </a:xfrm>
          <a:effectLst/>
        </p:grpSpPr>
        <p:cxnSp>
          <p:nvCxnSpPr>
            <p:cNvPr id="18" name="직선 연결선 17"/>
            <p:cNvCxnSpPr/>
            <p:nvPr userDrawn="1"/>
          </p:nvCxnSpPr>
          <p:spPr>
            <a:xfrm>
              <a:off x="622300" y="787400"/>
              <a:ext cx="12192000" cy="0"/>
            </a:xfrm>
            <a:prstGeom prst="line">
              <a:avLst/>
            </a:prstGeom>
            <a:ln w="19050">
              <a:solidFill>
                <a:srgbClr val="A30C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 userDrawn="1"/>
          </p:nvCxnSpPr>
          <p:spPr>
            <a:xfrm>
              <a:off x="622300" y="774700"/>
              <a:ext cx="0" cy="360000"/>
            </a:xfrm>
            <a:prstGeom prst="line">
              <a:avLst/>
            </a:prstGeom>
            <a:ln w="19050">
              <a:solidFill>
                <a:srgbClr val="A30C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내용 개체 틀 11"/>
          <p:cNvSpPr>
            <a:spLocks noGrp="1"/>
          </p:cNvSpPr>
          <p:nvPr>
            <p:ph sz="quarter" idx="10" hasCustomPrompt="1"/>
          </p:nvPr>
        </p:nvSpPr>
        <p:spPr>
          <a:xfrm>
            <a:off x="356900" y="1245115"/>
            <a:ext cx="9200400" cy="3002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88" b="0">
                <a:solidFill>
                  <a:srgbClr val="A30C1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lvl="0"/>
            <a:r>
              <a:rPr lang="en-US" altLang="ko-KR" dirty="0"/>
              <a:t>Headline</a:t>
            </a:r>
            <a:endParaRPr lang="ko-KR" altLang="en-US" dirty="0"/>
          </a:p>
        </p:txBody>
      </p:sp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8749" y="369394"/>
            <a:ext cx="9088551" cy="666396"/>
          </a:xfrm>
          <a:prstGeom prst="rect">
            <a:avLst/>
          </a:prstGeom>
          <a:noFill/>
          <a:ln>
            <a:noFill/>
          </a:ln>
        </p:spPr>
        <p:txBody>
          <a:bodyPr rtlCol="0"/>
          <a:lstStyle>
            <a:lvl1pPr>
              <a:lnSpc>
                <a:spcPct val="100000"/>
              </a:lnSpc>
              <a:defRPr sz="1941" b="1" spc="-132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dirty="0"/>
              <a:t>Governing</a:t>
            </a:r>
          </a:p>
        </p:txBody>
      </p:sp>
    </p:spTree>
    <p:extLst>
      <p:ext uri="{BB962C8B-B14F-4D97-AF65-F5344CB8AC3E}">
        <p14:creationId xmlns:p14="http://schemas.microsoft.com/office/powerpoint/2010/main" val="2725397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795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CAC311-9246-41A1-8777-91DCF494B639}"/>
              </a:ext>
            </a:extLst>
          </p:cNvPr>
          <p:cNvSpPr/>
          <p:nvPr userDrawn="1"/>
        </p:nvSpPr>
        <p:spPr>
          <a:xfrm>
            <a:off x="0" y="673100"/>
            <a:ext cx="7137400" cy="101600"/>
          </a:xfrm>
          <a:prstGeom prst="rect">
            <a:avLst/>
          </a:prstGeom>
          <a:solidFill>
            <a:srgbClr val="193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AA870A9-0754-477B-96E5-9C93B9DCE055}"/>
              </a:ext>
            </a:extLst>
          </p:cNvPr>
          <p:cNvSpPr/>
          <p:nvPr userDrawn="1"/>
        </p:nvSpPr>
        <p:spPr>
          <a:xfrm>
            <a:off x="7137400" y="673100"/>
            <a:ext cx="2768600" cy="101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EEA9A2-9E2F-4D59-AB3C-E20CDCDC2BFD}"/>
              </a:ext>
            </a:extLst>
          </p:cNvPr>
          <p:cNvSpPr/>
          <p:nvPr userDrawn="1"/>
        </p:nvSpPr>
        <p:spPr>
          <a:xfrm>
            <a:off x="0" y="6548855"/>
            <a:ext cx="9906000" cy="309144"/>
          </a:xfrm>
          <a:prstGeom prst="rect">
            <a:avLst/>
          </a:prstGeom>
          <a:solidFill>
            <a:srgbClr val="193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내용 개체 틀 11">
            <a:extLst>
              <a:ext uri="{FF2B5EF4-FFF2-40B4-BE49-F238E27FC236}">
                <a16:creationId xmlns:a16="http://schemas.microsoft.com/office/drawing/2014/main" id="{47FA6803-99D7-4A2A-BBA2-6BFD31B8CF3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566" y="133032"/>
            <a:ext cx="9783340" cy="501784"/>
          </a:xfr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Bookman Old Style" panose="02050604050505020204" pitchFamily="18" charset="0"/>
              </a:defRPr>
            </a:lvl1pPr>
            <a:lvl2pPr>
              <a:defRPr>
                <a:latin typeface="Bookman Old Style" panose="02050604050505020204" pitchFamily="18" charset="0"/>
              </a:defRPr>
            </a:lvl2pPr>
            <a:lvl3pPr>
              <a:defRPr>
                <a:latin typeface="Bookman Old Style" panose="02050604050505020204" pitchFamily="18" charset="0"/>
              </a:defRPr>
            </a:lvl3pPr>
            <a:lvl4pPr>
              <a:defRPr>
                <a:latin typeface="Bookman Old Style" panose="02050604050505020204" pitchFamily="18" charset="0"/>
              </a:defRPr>
            </a:lvl4pPr>
            <a:lvl5pPr>
              <a:defRPr>
                <a:latin typeface="Bookman Old Style" panose="02050604050505020204" pitchFamily="18" charset="0"/>
              </a:defRPr>
            </a:lvl5pPr>
          </a:lstStyle>
          <a:p>
            <a:pPr lvl="0"/>
            <a:r>
              <a:rPr lang="en-US" altLang="ko-KR" dirty="0"/>
              <a:t>Headline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30E959-1ED8-454E-9D28-2C60B6FB4C45}"/>
              </a:ext>
            </a:extLst>
          </p:cNvPr>
          <p:cNvSpPr txBox="1"/>
          <p:nvPr userDrawn="1"/>
        </p:nvSpPr>
        <p:spPr>
          <a:xfrm>
            <a:off x="8038743" y="6561734"/>
            <a:ext cx="1790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B286BA-694D-4DF7-9B8C-F7202477B9AD}" type="slidenum">
              <a:rPr lang="ko-KR" altLang="en-US" sz="1200" smtClean="0">
                <a:solidFill>
                  <a:schemeClr val="bg1"/>
                </a:solidFill>
              </a:rPr>
              <a:pPr algn="r"/>
              <a:t>‹#›</a:t>
            </a:fld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D6EFAD-3F38-4951-A879-93127A5271E6}"/>
              </a:ext>
            </a:extLst>
          </p:cNvPr>
          <p:cNvSpPr txBox="1"/>
          <p:nvPr userDrawn="1"/>
        </p:nvSpPr>
        <p:spPr>
          <a:xfrm>
            <a:off x="13292" y="6581129"/>
            <a:ext cx="25590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i="1" dirty="0">
                <a:solidFill>
                  <a:schemeClr val="bg1"/>
                </a:solidFill>
              </a:rPr>
              <a:t>하나금융</a:t>
            </a:r>
          </a:p>
        </p:txBody>
      </p:sp>
    </p:spTree>
    <p:extLst>
      <p:ext uri="{BB962C8B-B14F-4D97-AF65-F5344CB8AC3E}">
        <p14:creationId xmlns:p14="http://schemas.microsoft.com/office/powerpoint/2010/main" val="138852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A3076-5EF6-4A88-8A84-ABD013EBFCF3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972C9-5BF2-4FB0-A354-A05C9DA8E6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576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A3076-5EF6-4A88-8A84-ABD013EBFCF3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972C9-5BF2-4FB0-A354-A05C9DA8E6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225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A3076-5EF6-4A88-8A84-ABD013EBFCF3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972C9-5BF2-4FB0-A354-A05C9DA8E6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736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A3076-5EF6-4A88-8A84-ABD013EBFCF3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972C9-5BF2-4FB0-A354-A05C9DA8E6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10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A3076-5EF6-4A88-8A84-ABD013EBFCF3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972C9-5BF2-4FB0-A354-A05C9DA8E6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57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A3076-5EF6-4A88-8A84-ABD013EBFCF3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972C9-5BF2-4FB0-A354-A05C9DA8E6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00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A3076-5EF6-4A88-8A84-ABD013EBFCF3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972C9-5BF2-4FB0-A354-A05C9DA8E6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445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6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owardsdatascience.com/deep-learning-framework-power-scores-2018-23607ddf297a" TargetMode="External"/><Relationship Id="rId4" Type="http://schemas.openxmlformats.org/officeDocument/2006/relationships/hyperlink" Target="https://keras.io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ntk.ai/pythondocs/CNTK_103A_MNIST_DataLoader.html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CF23C7-DE9E-40EC-9DD1-A7419CAFF30F}"/>
              </a:ext>
            </a:extLst>
          </p:cNvPr>
          <p:cNvSpPr/>
          <p:nvPr/>
        </p:nvSpPr>
        <p:spPr>
          <a:xfrm>
            <a:off x="0" y="820"/>
            <a:ext cx="9915792" cy="658182"/>
          </a:xfrm>
          <a:prstGeom prst="rect">
            <a:avLst/>
          </a:prstGeom>
          <a:solidFill>
            <a:srgbClr val="193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                                 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EA19BED-64CF-49BA-89DA-11DC9486D5B9}"/>
              </a:ext>
            </a:extLst>
          </p:cNvPr>
          <p:cNvCxnSpPr>
            <a:cxnSpLocks/>
          </p:cNvCxnSpPr>
          <p:nvPr/>
        </p:nvCxnSpPr>
        <p:spPr>
          <a:xfrm>
            <a:off x="-4728" y="3942521"/>
            <a:ext cx="9906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05495A-51AB-454F-BD67-55995FD09550}"/>
              </a:ext>
            </a:extLst>
          </p:cNvPr>
          <p:cNvSpPr/>
          <p:nvPr/>
        </p:nvSpPr>
        <p:spPr>
          <a:xfrm>
            <a:off x="-1" y="3266972"/>
            <a:ext cx="8041341" cy="638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pc="-150" dirty="0">
                <a:latin typeface="THE명품고딕EB" panose="02020603020101020101" pitchFamily="18" charset="-127"/>
                <a:ea typeface="THE명품고딕EB" panose="02020603020101020101" pitchFamily="18" charset="-127"/>
                <a:cs typeface="Arial Unicode MS" panose="020B0604020202020204" pitchFamily="50" charset="-127"/>
              </a:rPr>
              <a:t>금융 </a:t>
            </a:r>
            <a:r>
              <a:rPr lang="en-US" altLang="ko-KR" sz="2800" spc="-150" dirty="0">
                <a:latin typeface="THE명품고딕EB" panose="02020603020101020101" pitchFamily="18" charset="-127"/>
                <a:ea typeface="THE명품고딕EB" panose="02020603020101020101" pitchFamily="18" charset="-127"/>
                <a:cs typeface="Arial Unicode MS" panose="020B0604020202020204" pitchFamily="50" charset="-127"/>
              </a:rPr>
              <a:t>Deep Learning</a:t>
            </a:r>
            <a:r>
              <a:rPr lang="ko-KR" altLang="en-US" sz="2800" spc="-150" dirty="0">
                <a:latin typeface="THE명품고딕EB" panose="02020603020101020101" pitchFamily="18" charset="-127"/>
                <a:ea typeface="THE명품고딕EB" panose="02020603020101020101" pitchFamily="18" charset="-127"/>
                <a:cs typeface="Arial Unicode MS" panose="020B0604020202020204" pitchFamily="50" charset="-127"/>
              </a:rPr>
              <a:t> 개념 및 실습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1AE200-0379-451F-8BF2-EF0FD236191A}"/>
              </a:ext>
            </a:extLst>
          </p:cNvPr>
          <p:cNvSpPr/>
          <p:nvPr/>
        </p:nvSpPr>
        <p:spPr>
          <a:xfrm>
            <a:off x="8966401" y="3837261"/>
            <a:ext cx="934871" cy="416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HY헤드라인M" panose="02030600000101010101" pitchFamily="18" charset="-127"/>
                <a:cs typeface="Arial Unicode MS" panose="020B0604020202020204" pitchFamily="50" charset="-127"/>
              </a:rPr>
              <a:t>2019. 5</a:t>
            </a:r>
            <a:endParaRPr lang="en-US" altLang="ko-KR" b="1" i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ea typeface="HY헤드라인M" panose="02030600000101010101" pitchFamily="18" charset="-127"/>
              <a:cs typeface="Arial Unicode MS" panose="020B0604020202020204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E16EAA7-5492-4F6F-8E93-3D19D374AFF5}"/>
              </a:ext>
            </a:extLst>
          </p:cNvPr>
          <p:cNvCxnSpPr>
            <a:cxnSpLocks/>
          </p:cNvCxnSpPr>
          <p:nvPr/>
        </p:nvCxnSpPr>
        <p:spPr>
          <a:xfrm>
            <a:off x="-154" y="6616353"/>
            <a:ext cx="9915946" cy="0"/>
          </a:xfrm>
          <a:prstGeom prst="line">
            <a:avLst/>
          </a:prstGeom>
          <a:ln w="19050">
            <a:solidFill>
              <a:srgbClr val="1934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B2CBED-A465-4B38-8535-75201D8BD6E8}"/>
              </a:ext>
            </a:extLst>
          </p:cNvPr>
          <p:cNvSpPr/>
          <p:nvPr/>
        </p:nvSpPr>
        <p:spPr>
          <a:xfrm>
            <a:off x="22820" y="381210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2019 </a:t>
            </a:r>
            <a:r>
              <a:rPr lang="ko-KR" altLang="en-US" sz="10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하나금융</a:t>
            </a:r>
            <a:endParaRPr lang="en-US" altLang="ko-KR" sz="1000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4098" name="Picture 2" descr="Image result for ì¸ê³µì§ë¥">
            <a:extLst>
              <a:ext uri="{FF2B5EF4-FFF2-40B4-BE49-F238E27FC236}">
                <a16:creationId xmlns:a16="http://schemas.microsoft.com/office/drawing/2014/main" id="{C5B099E6-CAF2-4EDC-B8AA-A1B538D5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55326"/>
            <a:ext cx="3275219" cy="257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ë¥ë¬ë">
            <a:extLst>
              <a:ext uri="{FF2B5EF4-FFF2-40B4-BE49-F238E27FC236}">
                <a16:creationId xmlns:a16="http://schemas.microsoft.com/office/drawing/2014/main" id="{122A902A-C7A2-4953-A7DC-FB50A923B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218" y="655326"/>
            <a:ext cx="3365278" cy="257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deep learning finance">
            <a:extLst>
              <a:ext uri="{FF2B5EF4-FFF2-40B4-BE49-F238E27FC236}">
                <a16:creationId xmlns:a16="http://schemas.microsoft.com/office/drawing/2014/main" id="{13BF14DA-83A7-413A-9523-F1AF56D3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496" y="655326"/>
            <a:ext cx="3275217" cy="257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310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6D7C7F1-4081-4C18-8290-D93C7DCF831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왜 </a:t>
            </a:r>
            <a:r>
              <a:rPr lang="en-US" altLang="ko-KR" dirty="0" err="1"/>
              <a:t>Keras</a:t>
            </a:r>
            <a:r>
              <a:rPr lang="en-US" altLang="ko-KR" dirty="0"/>
              <a:t> </a:t>
            </a:r>
            <a:r>
              <a:rPr lang="ko-KR" altLang="en-US" dirty="0"/>
              <a:t>인가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pic>
        <p:nvPicPr>
          <p:cNvPr id="2050" name="Picture 2" descr="https://cdn-images-1.medium.com/max/1600/1*s_BwkYxpGv34vjOHi8tDzg.png">
            <a:extLst>
              <a:ext uri="{FF2B5EF4-FFF2-40B4-BE49-F238E27FC236}">
                <a16:creationId xmlns:a16="http://schemas.microsoft.com/office/drawing/2014/main" id="{9A01C3D6-53C6-4E05-BC40-E3EAE59684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" r="8551" b="4131"/>
          <a:stretch/>
        </p:blipFill>
        <p:spPr bwMode="auto">
          <a:xfrm>
            <a:off x="333375" y="2807259"/>
            <a:ext cx="4939961" cy="345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deep learning keras">
            <a:extLst>
              <a:ext uri="{FF2B5EF4-FFF2-40B4-BE49-F238E27FC236}">
                <a16:creationId xmlns:a16="http://schemas.microsoft.com/office/drawing/2014/main" id="{4FA28ADF-8892-40C6-9850-2A77A4E6E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724994"/>
            <a:ext cx="3585280" cy="103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607400F-45C7-47DB-A651-0D248E36B0B7}"/>
              </a:ext>
            </a:extLst>
          </p:cNvPr>
          <p:cNvSpPr/>
          <p:nvPr/>
        </p:nvSpPr>
        <p:spPr>
          <a:xfrm>
            <a:off x="333375" y="6264854"/>
            <a:ext cx="57983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Source</a:t>
            </a:r>
            <a:r>
              <a:rPr lang="ko-KR" altLang="en-US" sz="900" dirty="0"/>
              <a:t> </a:t>
            </a:r>
            <a:r>
              <a:rPr lang="en-US" altLang="ko-KR" sz="900" dirty="0"/>
              <a:t>: </a:t>
            </a:r>
            <a:r>
              <a:rPr lang="en-US" altLang="ko-KR" sz="900" dirty="0">
                <a:hlinkClick r:id="rId4"/>
              </a:rPr>
              <a:t>https://keras.io</a:t>
            </a:r>
            <a:r>
              <a:rPr lang="en-US" altLang="ko-KR" sz="900" dirty="0"/>
              <a:t>; </a:t>
            </a:r>
            <a:r>
              <a:rPr lang="en-US" altLang="ko-KR" sz="900" dirty="0">
                <a:hlinkClick r:id="rId5"/>
              </a:rPr>
              <a:t>https://towardsdatascience.com/deep-learning-framework-power-scores-2018-23607ddf297a</a:t>
            </a:r>
            <a:endParaRPr lang="ko-KR" alt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A295AC-D054-45CC-B22B-199F35E19199}"/>
              </a:ext>
            </a:extLst>
          </p:cNvPr>
          <p:cNvSpPr txBox="1"/>
          <p:nvPr/>
        </p:nvSpPr>
        <p:spPr>
          <a:xfrm>
            <a:off x="45566" y="800823"/>
            <a:ext cx="9860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ko-KR" b="1" dirty="0" err="1"/>
              <a:t>Keras</a:t>
            </a:r>
            <a:r>
              <a:rPr lang="ko-KR" altLang="en-US" b="1" dirty="0"/>
              <a:t>는 </a:t>
            </a:r>
            <a:r>
              <a:rPr lang="en-US" altLang="ko-KR" b="1" dirty="0" err="1"/>
              <a:t>Tensorflow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CNTK </a:t>
            </a:r>
            <a:r>
              <a:rPr lang="ko-KR" altLang="en-US" b="1" dirty="0"/>
              <a:t>및 </a:t>
            </a:r>
            <a:r>
              <a:rPr lang="en-US" altLang="ko-KR" b="1" dirty="0"/>
              <a:t>Theano</a:t>
            </a:r>
            <a:r>
              <a:rPr lang="ko-KR" altLang="en-US" b="1" dirty="0"/>
              <a:t>를 </a:t>
            </a:r>
            <a:r>
              <a:rPr lang="ko-KR" altLang="en-US" b="1" dirty="0" err="1"/>
              <a:t>백엔드</a:t>
            </a:r>
            <a:r>
              <a:rPr lang="ko-KR" altLang="en-US" b="1" dirty="0"/>
              <a:t> 엔진으로 지니고 있어 이들 위에서 실행되며</a:t>
            </a:r>
            <a:r>
              <a:rPr lang="en-US" altLang="ko-KR" b="1" dirty="0"/>
              <a:t>, </a:t>
            </a:r>
            <a:r>
              <a:rPr lang="ko-KR" altLang="en-US" b="1" dirty="0"/>
              <a:t>상대적으로 </a:t>
            </a:r>
            <a:r>
              <a:rPr lang="en-US" altLang="ko-KR" b="1" dirty="0" err="1"/>
              <a:t>Tensorflow</a:t>
            </a:r>
            <a:r>
              <a:rPr lang="ko-KR" altLang="en-US" b="1" dirty="0"/>
              <a:t>보다 사용하기 쉽고</a:t>
            </a:r>
            <a:r>
              <a:rPr lang="en-US" altLang="ko-KR" b="1" dirty="0"/>
              <a:t> </a:t>
            </a:r>
            <a:r>
              <a:rPr lang="ko-KR" altLang="en-US" b="1" dirty="0"/>
              <a:t>동일한 코드로 </a:t>
            </a:r>
            <a:r>
              <a:rPr lang="en-US" altLang="ko-KR" b="1" dirty="0"/>
              <a:t>CPU </a:t>
            </a:r>
            <a:r>
              <a:rPr lang="ko-KR" altLang="en-US" b="1" dirty="0"/>
              <a:t>및 </a:t>
            </a:r>
            <a:r>
              <a:rPr lang="en-US" altLang="ko-KR" b="1" dirty="0"/>
              <a:t>GPU</a:t>
            </a:r>
            <a:r>
              <a:rPr lang="ko-KR" altLang="en-US" b="1" dirty="0"/>
              <a:t>에서 실행 가능</a:t>
            </a:r>
            <a:endParaRPr lang="en-US" altLang="ko-KR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72F63-5D90-4FB8-901F-72FAD2787A5B}"/>
              </a:ext>
            </a:extLst>
          </p:cNvPr>
          <p:cNvSpPr/>
          <p:nvPr/>
        </p:nvSpPr>
        <p:spPr>
          <a:xfrm>
            <a:off x="5442013" y="1926454"/>
            <a:ext cx="1127464" cy="100042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ko-KR" altLang="en-US" sz="1400" b="1" dirty="0"/>
              <a:t>모듈화 </a:t>
            </a:r>
            <a:r>
              <a:rPr lang="en-US" altLang="ko-KR" sz="1400" b="1" dirty="0"/>
              <a:t>(Modularity)</a:t>
            </a:r>
            <a:endParaRPr lang="ko-KR" altLang="en-US" sz="1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E62642-EFE6-488E-B66D-8B4841B3511A}"/>
              </a:ext>
            </a:extLst>
          </p:cNvPr>
          <p:cNvSpPr/>
          <p:nvPr/>
        </p:nvSpPr>
        <p:spPr>
          <a:xfrm>
            <a:off x="5442012" y="2990554"/>
            <a:ext cx="1127464" cy="100042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ko-KR" altLang="en-US" sz="1400" b="1" dirty="0"/>
              <a:t>최소주의 </a:t>
            </a:r>
            <a:r>
              <a:rPr lang="en-US" altLang="ko-KR" sz="1400" b="1" dirty="0"/>
              <a:t>(Minimalism)</a:t>
            </a:r>
            <a:endParaRPr lang="ko-KR" altLang="en-US" sz="14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2D671F-46DF-4946-863A-4C759C79E8FC}"/>
              </a:ext>
            </a:extLst>
          </p:cNvPr>
          <p:cNvSpPr/>
          <p:nvPr/>
        </p:nvSpPr>
        <p:spPr>
          <a:xfrm>
            <a:off x="5442011" y="4054654"/>
            <a:ext cx="1127464" cy="100042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ko-KR" altLang="en-US" sz="1400" b="1" dirty="0"/>
              <a:t>쉬운 확장성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91C978-B1B1-448A-A159-24EDFFD3E251}"/>
              </a:ext>
            </a:extLst>
          </p:cNvPr>
          <p:cNvSpPr/>
          <p:nvPr/>
        </p:nvSpPr>
        <p:spPr>
          <a:xfrm>
            <a:off x="5442011" y="5125168"/>
            <a:ext cx="1127464" cy="100042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ko-KR" altLang="en-US" sz="1400" b="1"/>
              <a:t>파이썬 기반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C1C3D5-DC14-4912-8CC8-49A8C05B8780}"/>
              </a:ext>
            </a:extLst>
          </p:cNvPr>
          <p:cNvSpPr/>
          <p:nvPr/>
        </p:nvSpPr>
        <p:spPr>
          <a:xfrm>
            <a:off x="6635099" y="1926454"/>
            <a:ext cx="3130339" cy="1000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신경망 층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비용함수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최적화기법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활성함수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정규화 등이 독립적인 모듈로 구성되어 새로운 모델 생성 시 모듈단위로 조합 가능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2BBE75-87A1-40AA-8AB7-CD2E10B53B29}"/>
              </a:ext>
            </a:extLst>
          </p:cNvPr>
          <p:cNvSpPr/>
          <p:nvPr/>
        </p:nvSpPr>
        <p:spPr>
          <a:xfrm>
            <a:off x="6635098" y="2990554"/>
            <a:ext cx="3130339" cy="1000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비교적 짧고 간결한 코딩 가능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직관적으로 구성되어 이해가 쉬움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반복속도와 혁신성에서는 다소 떨어짐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02E1F7-FBF9-4DC3-B002-0AF26264772D}"/>
              </a:ext>
            </a:extLst>
          </p:cNvPr>
          <p:cNvSpPr/>
          <p:nvPr/>
        </p:nvSpPr>
        <p:spPr>
          <a:xfrm>
            <a:off x="6635097" y="4054654"/>
            <a:ext cx="3130339" cy="1000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새로운 클래스나 함수로 모듈을 쉽게 추가 가능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고급 연구에 필요한 다양한 표현으로 확장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56EE39-0FAA-49DD-8ADF-E2D5088F899C}"/>
              </a:ext>
            </a:extLst>
          </p:cNvPr>
          <p:cNvSpPr/>
          <p:nvPr/>
        </p:nvSpPr>
        <p:spPr>
          <a:xfrm>
            <a:off x="6635097" y="5125168"/>
            <a:ext cx="3130339" cy="1000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별도의 모델 설정 파일이 </a:t>
            </a:r>
            <a:r>
              <a:rPr lang="ko-KR" altLang="en-US" sz="1400" dirty="0" err="1">
                <a:solidFill>
                  <a:schemeClr val="tx1"/>
                </a:solidFill>
              </a:rPr>
              <a:t>필요없으며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파이썬</a:t>
            </a:r>
            <a:r>
              <a:rPr lang="ko-KR" altLang="en-US" sz="1400" dirty="0">
                <a:solidFill>
                  <a:schemeClr val="tx1"/>
                </a:solidFill>
              </a:rPr>
              <a:t> 코드로 모델들이 정의됨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C2D697-2D3F-4DBF-9AF7-165A9E64326B}"/>
              </a:ext>
            </a:extLst>
          </p:cNvPr>
          <p:cNvSpPr txBox="1"/>
          <p:nvPr/>
        </p:nvSpPr>
        <p:spPr>
          <a:xfrm>
            <a:off x="5442009" y="1557122"/>
            <a:ext cx="3130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err="1"/>
              <a:t>Keras</a:t>
            </a:r>
            <a:r>
              <a:rPr lang="ko-KR" altLang="en-US" sz="1600" b="1" u="sng" dirty="0"/>
              <a:t> 특징</a:t>
            </a:r>
          </a:p>
        </p:txBody>
      </p:sp>
    </p:spTree>
    <p:extLst>
      <p:ext uri="{BB962C8B-B14F-4D97-AF65-F5344CB8AC3E}">
        <p14:creationId xmlns:p14="http://schemas.microsoft.com/office/powerpoint/2010/main" val="3377279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446942-A703-4428-8695-0DE8CB4EC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144" y="95589"/>
            <a:ext cx="9668870" cy="501784"/>
          </a:xfrm>
        </p:spPr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</a:t>
            </a:r>
            <a:r>
              <a:rPr lang="ko-KR" altLang="en-US" dirty="0"/>
              <a:t>구현 원리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01386F9-A523-4559-9AA2-13F6CE1A82B0}"/>
              </a:ext>
            </a:extLst>
          </p:cNvPr>
          <p:cNvSpPr/>
          <p:nvPr/>
        </p:nvSpPr>
        <p:spPr>
          <a:xfrm>
            <a:off x="568171" y="1593699"/>
            <a:ext cx="1535837" cy="93215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데이터 </a:t>
            </a:r>
            <a:r>
              <a:rPr lang="en-US" altLang="ko-KR" sz="1400" b="1" dirty="0"/>
              <a:t>Set</a:t>
            </a:r>
          </a:p>
          <a:p>
            <a:pPr algn="ctr"/>
            <a:r>
              <a:rPr lang="ko-KR" altLang="en-US" sz="1400" b="1" dirty="0"/>
              <a:t>생성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E8563E-E957-40BD-B46B-C43730461B04}"/>
              </a:ext>
            </a:extLst>
          </p:cNvPr>
          <p:cNvSpPr/>
          <p:nvPr/>
        </p:nvSpPr>
        <p:spPr>
          <a:xfrm>
            <a:off x="568171" y="2969675"/>
            <a:ext cx="1535837" cy="93215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신경망 모델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구조 정의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86AA6A-F907-44CA-966B-0FEB0C52D376}"/>
              </a:ext>
            </a:extLst>
          </p:cNvPr>
          <p:cNvSpPr/>
          <p:nvPr/>
        </p:nvSpPr>
        <p:spPr>
          <a:xfrm>
            <a:off x="568171" y="4345651"/>
            <a:ext cx="1535837" cy="93215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모델 학습과정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설정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9B1E9D-5E76-4ABF-A8DA-9D582DDDC392}"/>
              </a:ext>
            </a:extLst>
          </p:cNvPr>
          <p:cNvSpPr/>
          <p:nvPr/>
        </p:nvSpPr>
        <p:spPr>
          <a:xfrm>
            <a:off x="5331040" y="1065114"/>
            <a:ext cx="1535837" cy="93215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모델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학습시키기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DDCD7C-7EC5-4EFF-80E8-7EA90A97CBBF}"/>
              </a:ext>
            </a:extLst>
          </p:cNvPr>
          <p:cNvSpPr/>
          <p:nvPr/>
        </p:nvSpPr>
        <p:spPr>
          <a:xfrm>
            <a:off x="5331040" y="2414852"/>
            <a:ext cx="1535837" cy="93215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학습과정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살펴보기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F76DF7-4650-41EC-ACB7-072329B5CDA1}"/>
              </a:ext>
            </a:extLst>
          </p:cNvPr>
          <p:cNvSpPr/>
          <p:nvPr/>
        </p:nvSpPr>
        <p:spPr>
          <a:xfrm>
            <a:off x="5331040" y="3790828"/>
            <a:ext cx="1535837" cy="93215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모델 평가하기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0769A3-56FC-4948-8679-B7628DD530EB}"/>
              </a:ext>
            </a:extLst>
          </p:cNvPr>
          <p:cNvSpPr/>
          <p:nvPr/>
        </p:nvSpPr>
        <p:spPr>
          <a:xfrm>
            <a:off x="5331040" y="5166805"/>
            <a:ext cx="1535837" cy="93215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모델 사용하기 </a:t>
            </a: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A21A1486-D50C-4F88-8000-BFD79832D1F7}"/>
              </a:ext>
            </a:extLst>
          </p:cNvPr>
          <p:cNvSpPr/>
          <p:nvPr/>
        </p:nvSpPr>
        <p:spPr>
          <a:xfrm rot="10800000">
            <a:off x="670264" y="2614600"/>
            <a:ext cx="1370770" cy="26633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FA5E98BF-09B6-4653-83C2-37320646F720}"/>
              </a:ext>
            </a:extLst>
          </p:cNvPr>
          <p:cNvSpPr/>
          <p:nvPr/>
        </p:nvSpPr>
        <p:spPr>
          <a:xfrm rot="10800000">
            <a:off x="670263" y="3990576"/>
            <a:ext cx="1370770" cy="26633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890605EE-C047-4BAB-A50A-2628CB1B7881}"/>
              </a:ext>
            </a:extLst>
          </p:cNvPr>
          <p:cNvSpPr/>
          <p:nvPr/>
        </p:nvSpPr>
        <p:spPr>
          <a:xfrm rot="10800000">
            <a:off x="670263" y="5406313"/>
            <a:ext cx="1370770" cy="26633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75DEDC61-4BBD-4F27-B69A-740FACFB2E43}"/>
              </a:ext>
            </a:extLst>
          </p:cNvPr>
          <p:cNvSpPr/>
          <p:nvPr/>
        </p:nvSpPr>
        <p:spPr>
          <a:xfrm rot="10800000">
            <a:off x="5433130" y="2095098"/>
            <a:ext cx="1370770" cy="26633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6D7069DF-EF1A-4C0F-A46E-FB7D586F63B7}"/>
              </a:ext>
            </a:extLst>
          </p:cNvPr>
          <p:cNvSpPr/>
          <p:nvPr/>
        </p:nvSpPr>
        <p:spPr>
          <a:xfrm rot="10800000">
            <a:off x="5433131" y="3435753"/>
            <a:ext cx="1370770" cy="26633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288B450B-7CA3-4B3C-92AD-BADDBD13B6C7}"/>
              </a:ext>
            </a:extLst>
          </p:cNvPr>
          <p:cNvSpPr/>
          <p:nvPr/>
        </p:nvSpPr>
        <p:spPr>
          <a:xfrm rot="10800000">
            <a:off x="5433130" y="4811729"/>
            <a:ext cx="1370770" cy="26633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E991804-6014-4042-B3D0-18FB47AF8CC3}"/>
              </a:ext>
            </a:extLst>
          </p:cNvPr>
          <p:cNvSpPr/>
          <p:nvPr/>
        </p:nvSpPr>
        <p:spPr>
          <a:xfrm>
            <a:off x="402093" y="1452429"/>
            <a:ext cx="332156" cy="332156"/>
          </a:xfrm>
          <a:prstGeom prst="ellipse">
            <a:avLst/>
          </a:prstGeom>
          <a:solidFill>
            <a:srgbClr val="A820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ctr"/>
            <a:r>
              <a:rPr lang="en-US" altLang="ko-KR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ko-KR" altLang="en-US" b="1" i="1" dirty="0">
              <a:latin typeface="Cambria Math" panose="02040503050406030204" pitchFamily="18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ABA5750-3F7D-42EB-B37C-2D5E452AA4EB}"/>
              </a:ext>
            </a:extLst>
          </p:cNvPr>
          <p:cNvSpPr/>
          <p:nvPr/>
        </p:nvSpPr>
        <p:spPr>
          <a:xfrm>
            <a:off x="402093" y="2843359"/>
            <a:ext cx="332156" cy="332156"/>
          </a:xfrm>
          <a:prstGeom prst="ellipse">
            <a:avLst/>
          </a:prstGeom>
          <a:solidFill>
            <a:srgbClr val="A820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ctr"/>
            <a:r>
              <a:rPr lang="en-US" altLang="ko-KR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ko-KR" altLang="en-US" b="1" i="1" dirty="0">
              <a:latin typeface="Cambria Math" panose="02040503050406030204" pitchFamily="18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831427F-FE3B-45AA-B936-EC502BBB6A26}"/>
              </a:ext>
            </a:extLst>
          </p:cNvPr>
          <p:cNvSpPr/>
          <p:nvPr/>
        </p:nvSpPr>
        <p:spPr>
          <a:xfrm>
            <a:off x="402093" y="4256906"/>
            <a:ext cx="332156" cy="332156"/>
          </a:xfrm>
          <a:prstGeom prst="ellipse">
            <a:avLst/>
          </a:prstGeom>
          <a:solidFill>
            <a:srgbClr val="A820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ctr"/>
            <a:r>
              <a:rPr lang="en-US" altLang="ko-KR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ko-KR" altLang="en-US" b="1" i="1" dirty="0">
              <a:latin typeface="Cambria Math" panose="02040503050406030204" pitchFamily="18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FBE0471-4C2F-43CA-9CD9-D720289F2306}"/>
              </a:ext>
            </a:extLst>
          </p:cNvPr>
          <p:cNvSpPr/>
          <p:nvPr/>
        </p:nvSpPr>
        <p:spPr>
          <a:xfrm>
            <a:off x="5164958" y="905922"/>
            <a:ext cx="332156" cy="332156"/>
          </a:xfrm>
          <a:prstGeom prst="ellipse">
            <a:avLst/>
          </a:prstGeom>
          <a:solidFill>
            <a:srgbClr val="A820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ctr"/>
            <a:r>
              <a:rPr lang="en-US" altLang="ko-KR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ko-KR" altLang="en-US" b="1" i="1" dirty="0">
              <a:latin typeface="Cambria Math" panose="02040503050406030204" pitchFamily="18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D2912B1-EC66-4B77-8B64-D6051EA896E7}"/>
              </a:ext>
            </a:extLst>
          </p:cNvPr>
          <p:cNvSpPr/>
          <p:nvPr/>
        </p:nvSpPr>
        <p:spPr>
          <a:xfrm>
            <a:off x="5164958" y="2280009"/>
            <a:ext cx="332156" cy="332156"/>
          </a:xfrm>
          <a:prstGeom prst="ellipse">
            <a:avLst/>
          </a:prstGeom>
          <a:solidFill>
            <a:srgbClr val="A820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ctr"/>
            <a:r>
              <a:rPr lang="en-US" altLang="ko-KR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ko-KR" altLang="en-US" b="1" i="1" dirty="0">
              <a:latin typeface="Cambria Math" panose="02040503050406030204" pitchFamily="18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3BCA3DA-5864-4E3D-806D-3B8425D4F009}"/>
              </a:ext>
            </a:extLst>
          </p:cNvPr>
          <p:cNvSpPr/>
          <p:nvPr/>
        </p:nvSpPr>
        <p:spPr>
          <a:xfrm>
            <a:off x="5164958" y="3657875"/>
            <a:ext cx="332156" cy="332156"/>
          </a:xfrm>
          <a:prstGeom prst="ellipse">
            <a:avLst/>
          </a:prstGeom>
          <a:solidFill>
            <a:srgbClr val="A820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ctr"/>
            <a:r>
              <a:rPr lang="en-US" altLang="ko-KR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endParaRPr lang="ko-KR" altLang="en-US" b="1" i="1" dirty="0">
              <a:latin typeface="Cambria Math" panose="02040503050406030204" pitchFamily="18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710D2E2-11FF-4F58-A049-AE6BC3765FDF}"/>
              </a:ext>
            </a:extLst>
          </p:cNvPr>
          <p:cNvSpPr/>
          <p:nvPr/>
        </p:nvSpPr>
        <p:spPr>
          <a:xfrm>
            <a:off x="5164958" y="5035741"/>
            <a:ext cx="332156" cy="332156"/>
          </a:xfrm>
          <a:prstGeom prst="ellipse">
            <a:avLst/>
          </a:prstGeom>
          <a:solidFill>
            <a:srgbClr val="A820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ctr"/>
            <a:r>
              <a:rPr lang="en-US" altLang="ko-KR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r>
            <a:endParaRPr lang="ko-KR" altLang="en-US" b="1" i="1" dirty="0">
              <a:latin typeface="Cambria Math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EAF4A4-C72C-4387-BF60-E72176641297}"/>
              </a:ext>
            </a:extLst>
          </p:cNvPr>
          <p:cNvSpPr txBox="1"/>
          <p:nvPr/>
        </p:nvSpPr>
        <p:spPr>
          <a:xfrm>
            <a:off x="2175288" y="1506121"/>
            <a:ext cx="283197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데이터로부터 </a:t>
            </a:r>
            <a:r>
              <a:rPr lang="en-US" altLang="ko-KR" sz="1200" dirty="0"/>
              <a:t>Training set, Validation set, test set</a:t>
            </a:r>
            <a:r>
              <a:rPr lang="ko-KR" altLang="en-US" sz="1200" dirty="0"/>
              <a:t>을 분리함</a:t>
            </a:r>
            <a:endParaRPr lang="en-US" altLang="ko-KR" sz="1200" dirty="0"/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이때</a:t>
            </a:r>
            <a:r>
              <a:rPr lang="en-US" altLang="ko-KR" sz="1200" dirty="0"/>
              <a:t>, Data</a:t>
            </a:r>
            <a:r>
              <a:rPr lang="ko-KR" altLang="en-US" sz="1200" dirty="0"/>
              <a:t>는 일반적으로 </a:t>
            </a:r>
            <a:r>
              <a:rPr lang="en-US" altLang="ko-KR" sz="1200" dirty="0"/>
              <a:t>Array </a:t>
            </a:r>
            <a:r>
              <a:rPr lang="ko-KR" altLang="en-US" sz="1200" dirty="0"/>
              <a:t>형태로 준비함</a:t>
            </a:r>
            <a:endParaRPr lang="en-US" altLang="ko-KR" sz="1200" dirty="0"/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/>
              <a:t>Data array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numpy</a:t>
            </a:r>
            <a:r>
              <a:rPr lang="en-US" altLang="ko-KR" sz="1200" dirty="0"/>
              <a:t>()</a:t>
            </a:r>
            <a:r>
              <a:rPr lang="ko-KR" altLang="en-US" sz="1200" dirty="0"/>
              <a:t>나 </a:t>
            </a:r>
            <a:r>
              <a:rPr lang="en-US" altLang="ko-KR" sz="1200" dirty="0"/>
              <a:t>pandas()</a:t>
            </a:r>
            <a:r>
              <a:rPr lang="ko-KR" altLang="en-US" sz="1200" dirty="0"/>
              <a:t>를 이용할 수 있음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50820E-1C3F-4E46-9604-222CB78BE147}"/>
              </a:ext>
            </a:extLst>
          </p:cNvPr>
          <p:cNvSpPr txBox="1"/>
          <p:nvPr/>
        </p:nvSpPr>
        <p:spPr>
          <a:xfrm>
            <a:off x="2187007" y="2968752"/>
            <a:ext cx="283197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시퀀스 클래스로부터 모델을 생성하고</a:t>
            </a:r>
            <a:r>
              <a:rPr lang="en-US" altLang="ko-KR" sz="1200" dirty="0"/>
              <a:t>, </a:t>
            </a:r>
            <a:r>
              <a:rPr lang="ko-KR" altLang="en-US" sz="1200" dirty="0"/>
              <a:t>필요한 레이어를 하나씩 추가하면서 정의함</a:t>
            </a:r>
            <a:r>
              <a:rPr lang="en-US" altLang="ko-KR" sz="1200" dirty="0"/>
              <a:t>(Sequential layered method)</a:t>
            </a:r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좀 더 복잡한 모델이 필요할 경우</a:t>
            </a:r>
            <a:r>
              <a:rPr lang="en-US" altLang="ko-KR" sz="1200" dirty="0"/>
              <a:t>, API method</a:t>
            </a:r>
            <a:r>
              <a:rPr lang="ko-KR" altLang="en-US" sz="1200" dirty="0"/>
              <a:t>를 쓸 수 있음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15CFB6-1C34-4BD3-B573-FCE522277EF4}"/>
              </a:ext>
            </a:extLst>
          </p:cNvPr>
          <p:cNvSpPr txBox="1"/>
          <p:nvPr/>
        </p:nvSpPr>
        <p:spPr>
          <a:xfrm>
            <a:off x="2175287" y="4392417"/>
            <a:ext cx="283197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학습과정에 대한 다양한 설정이 수행되는 단계로 </a:t>
            </a:r>
            <a:r>
              <a:rPr lang="en-US" altLang="ko-KR" sz="1200" dirty="0"/>
              <a:t>Loss function, Optimizer, Metric </a:t>
            </a:r>
            <a:r>
              <a:rPr lang="ko-KR" altLang="en-US" sz="1200" dirty="0"/>
              <a:t>등을 정의함</a:t>
            </a:r>
            <a:endParaRPr lang="en-US" altLang="ko-KR" sz="1200" dirty="0"/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 err="1"/>
              <a:t>Keras</a:t>
            </a:r>
            <a:r>
              <a:rPr lang="ko-KR" altLang="en-US" sz="1200" dirty="0"/>
              <a:t>에서는 </a:t>
            </a:r>
            <a:r>
              <a:rPr lang="en-US" altLang="ko-KR" sz="1200" dirty="0"/>
              <a:t>compile() </a:t>
            </a:r>
            <a:r>
              <a:rPr lang="ko-KR" altLang="en-US" sz="1200" dirty="0"/>
              <a:t>함수를 사용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3DEB74-5904-40B9-8E6C-06637115687D}"/>
              </a:ext>
            </a:extLst>
          </p:cNvPr>
          <p:cNvSpPr txBox="1"/>
          <p:nvPr/>
        </p:nvSpPr>
        <p:spPr>
          <a:xfrm>
            <a:off x="6899038" y="1070183"/>
            <a:ext cx="283197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/>
              <a:t>Training</a:t>
            </a:r>
            <a:r>
              <a:rPr lang="ko-KR" altLang="en-US" sz="1200" dirty="0"/>
              <a:t> </a:t>
            </a:r>
            <a:r>
              <a:rPr lang="en-US" altLang="ko-KR" sz="1200" dirty="0"/>
              <a:t>Set</a:t>
            </a:r>
            <a:r>
              <a:rPr lang="ko-KR" altLang="en-US" sz="1200" dirty="0"/>
              <a:t>을 이용하여 구성한 모델로 학습시킴</a:t>
            </a:r>
            <a:endParaRPr lang="en-US" altLang="ko-KR" sz="1200" dirty="0"/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케라스에서는</a:t>
            </a:r>
            <a:r>
              <a:rPr lang="ko-KR" altLang="en-US" sz="1200" dirty="0"/>
              <a:t> </a:t>
            </a:r>
            <a:r>
              <a:rPr lang="en-US" altLang="ko-KR" sz="1200" dirty="0"/>
              <a:t>fit() </a:t>
            </a:r>
            <a:r>
              <a:rPr lang="ko-KR" altLang="en-US" sz="1200" dirty="0"/>
              <a:t>함수를 사용합니다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431948-7B13-4D0E-BDD7-979C39C5A454}"/>
              </a:ext>
            </a:extLst>
          </p:cNvPr>
          <p:cNvSpPr txBox="1"/>
          <p:nvPr/>
        </p:nvSpPr>
        <p:spPr>
          <a:xfrm>
            <a:off x="6901879" y="2381893"/>
            <a:ext cx="283197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모델 학습 시 </a:t>
            </a:r>
            <a:r>
              <a:rPr lang="en-US" altLang="ko-KR" sz="1200" dirty="0"/>
              <a:t>Train set, Validation set</a:t>
            </a:r>
            <a:r>
              <a:rPr lang="ko-KR" altLang="en-US" sz="1200" dirty="0"/>
              <a:t>의 손실 및 정확도를 측정</a:t>
            </a:r>
            <a:endParaRPr lang="en-US" altLang="ko-KR" sz="1200" dirty="0"/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반복횟수</a:t>
            </a:r>
            <a:r>
              <a:rPr lang="en-US" altLang="ko-KR" sz="1200" dirty="0"/>
              <a:t>(Epoch)</a:t>
            </a:r>
            <a:r>
              <a:rPr lang="ko-KR" altLang="en-US" sz="1200" dirty="0"/>
              <a:t>에 따른 손실 및 정확도 추이를 보면서 학습 상황을 판단함</a:t>
            </a:r>
            <a:endParaRPr lang="en-US" altLang="ko-KR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863619-7978-4FCA-9194-582412D30FC7}"/>
              </a:ext>
            </a:extLst>
          </p:cNvPr>
          <p:cNvSpPr txBox="1"/>
          <p:nvPr/>
        </p:nvSpPr>
        <p:spPr>
          <a:xfrm>
            <a:off x="6899037" y="3825645"/>
            <a:ext cx="283197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준비된 </a:t>
            </a:r>
            <a:r>
              <a:rPr lang="en-US" altLang="ko-KR" sz="1200" dirty="0"/>
              <a:t>Test set</a:t>
            </a:r>
            <a:r>
              <a:rPr lang="ko-KR" altLang="en-US" sz="1200" dirty="0"/>
              <a:t>으로 학습한 모델을 평가함</a:t>
            </a:r>
            <a:endParaRPr lang="en-US" altLang="ko-KR" sz="1200" dirty="0"/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 err="1"/>
              <a:t>Keras</a:t>
            </a:r>
            <a:r>
              <a:rPr lang="ko-KR" altLang="en-US" sz="1200" dirty="0"/>
              <a:t>에서는 </a:t>
            </a:r>
            <a:r>
              <a:rPr lang="en-US" altLang="ko-KR" sz="1200" dirty="0"/>
              <a:t>evaluate() </a:t>
            </a:r>
            <a:r>
              <a:rPr lang="ko-KR" altLang="en-US" sz="1200" dirty="0"/>
              <a:t>함수를 사용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C71075-4B83-4215-BAAB-060975F1AD40}"/>
              </a:ext>
            </a:extLst>
          </p:cNvPr>
          <p:cNvSpPr txBox="1"/>
          <p:nvPr/>
        </p:nvSpPr>
        <p:spPr>
          <a:xfrm>
            <a:off x="6899037" y="5166805"/>
            <a:ext cx="283197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새로운 임의의 </a:t>
            </a:r>
            <a:r>
              <a:rPr lang="ko-KR" altLang="en-US" sz="1200" dirty="0" err="1"/>
              <a:t>입력값으로</a:t>
            </a:r>
            <a:r>
              <a:rPr lang="ko-KR" altLang="en-US" sz="1200" dirty="0"/>
              <a:t> </a:t>
            </a:r>
            <a:r>
              <a:rPr lang="en-US" altLang="ko-KR" sz="1200" dirty="0"/>
              <a:t>Model</a:t>
            </a:r>
            <a:r>
              <a:rPr lang="ko-KR" altLang="en-US" sz="1200" dirty="0"/>
              <a:t>을</a:t>
            </a:r>
            <a:r>
              <a:rPr lang="en-US" altLang="ko-KR" sz="1200" dirty="0"/>
              <a:t> </a:t>
            </a:r>
            <a:r>
              <a:rPr lang="ko-KR" altLang="en-US" sz="1200" dirty="0"/>
              <a:t>이용해 </a:t>
            </a:r>
            <a:r>
              <a:rPr lang="ko-KR" altLang="en-US" sz="1200" dirty="0" err="1"/>
              <a:t>출력값을</a:t>
            </a:r>
            <a:r>
              <a:rPr lang="ko-KR" altLang="en-US" sz="1200" dirty="0"/>
              <a:t> 얻음</a:t>
            </a:r>
            <a:endParaRPr lang="en-US" altLang="ko-KR" sz="1200" dirty="0"/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케라스에서는</a:t>
            </a:r>
            <a:r>
              <a:rPr lang="ko-KR" altLang="en-US" sz="1200" dirty="0"/>
              <a:t> </a:t>
            </a:r>
            <a:r>
              <a:rPr lang="en-US" altLang="ko-KR" sz="1200" dirty="0"/>
              <a:t>predict() </a:t>
            </a:r>
            <a:r>
              <a:rPr lang="ko-KR" altLang="en-US" sz="1200" dirty="0"/>
              <a:t>함수 이용</a:t>
            </a:r>
          </a:p>
        </p:txBody>
      </p:sp>
    </p:spTree>
    <p:extLst>
      <p:ext uri="{BB962C8B-B14F-4D97-AF65-F5344CB8AC3E}">
        <p14:creationId xmlns:p14="http://schemas.microsoft.com/office/powerpoint/2010/main" val="2052057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F84C94-B0E3-4336-9189-5C1E5563B2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dirty="0"/>
              <a:t>– MNIST </a:t>
            </a:r>
            <a:r>
              <a:rPr lang="ko-KR" altLang="en-US" dirty="0"/>
              <a:t>예제를 이용한 예제 코드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AF94E8-D5EB-48EF-801A-7ED55A6F9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55" y="974228"/>
            <a:ext cx="4780118" cy="5445622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817E5BC-D0BC-475C-950D-60B0CB7CEAA1}"/>
              </a:ext>
            </a:extLst>
          </p:cNvPr>
          <p:cNvSpPr/>
          <p:nvPr/>
        </p:nvSpPr>
        <p:spPr>
          <a:xfrm>
            <a:off x="2638425" y="2743201"/>
            <a:ext cx="1095375" cy="247650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B75D6D6-FBC6-409A-B2B8-3EB32934D811}"/>
              </a:ext>
            </a:extLst>
          </p:cNvPr>
          <p:cNvCxnSpPr>
            <a:cxnSpLocks/>
            <a:stCxn id="9" idx="6"/>
            <a:endCxn id="13" idx="1"/>
          </p:cNvCxnSpPr>
          <p:nvPr/>
        </p:nvCxnSpPr>
        <p:spPr>
          <a:xfrm flipV="1">
            <a:off x="3733800" y="1104102"/>
            <a:ext cx="1738689" cy="17629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B4C9A9E-22DD-455E-BB62-118BBD560007}"/>
              </a:ext>
            </a:extLst>
          </p:cNvPr>
          <p:cNvSpPr txBox="1"/>
          <p:nvPr/>
        </p:nvSpPr>
        <p:spPr>
          <a:xfrm>
            <a:off x="5472489" y="934825"/>
            <a:ext cx="3130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Activation</a:t>
            </a:r>
            <a:r>
              <a:rPr lang="ko-KR" altLang="en-US" sz="1600" b="1" u="sng" dirty="0"/>
              <a:t> </a:t>
            </a:r>
            <a:r>
              <a:rPr lang="en-US" altLang="ko-KR" sz="1600" b="1" u="sng" dirty="0"/>
              <a:t>Function(</a:t>
            </a:r>
            <a:r>
              <a:rPr lang="ko-KR" altLang="en-US" sz="1600" b="1" u="sng" dirty="0"/>
              <a:t>활성함수</a:t>
            </a:r>
            <a:r>
              <a:rPr lang="en-US" altLang="ko-KR" sz="1600" b="1" u="sng" dirty="0"/>
              <a:t>)</a:t>
            </a:r>
            <a:endParaRPr lang="ko-KR" altLang="en-US" sz="1600" b="1" u="sn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EE6BD2-6404-47D6-AC6C-1F389107C0AF}"/>
              </a:ext>
            </a:extLst>
          </p:cNvPr>
          <p:cNvSpPr txBox="1"/>
          <p:nvPr/>
        </p:nvSpPr>
        <p:spPr>
          <a:xfrm>
            <a:off x="5621669" y="1273379"/>
            <a:ext cx="410907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err="1"/>
              <a:t>딥러닝은</a:t>
            </a:r>
            <a:r>
              <a:rPr lang="ko-KR" altLang="en-US" sz="1200" dirty="0"/>
              <a:t> 입력 데이터가 은닉층을 거치면서 데이터가 새롭게 </a:t>
            </a:r>
            <a:r>
              <a:rPr lang="en-US" altLang="ko-KR" sz="1200" dirty="0"/>
              <a:t>Representation </a:t>
            </a:r>
            <a:r>
              <a:rPr lang="ko-KR" altLang="en-US" sz="1200" dirty="0"/>
              <a:t>되도록 하는데</a:t>
            </a:r>
            <a:r>
              <a:rPr lang="en-US" altLang="ko-KR" sz="1200" dirty="0"/>
              <a:t>, </a:t>
            </a:r>
            <a:r>
              <a:rPr lang="ko-KR" altLang="en-US" sz="1200" dirty="0"/>
              <a:t>이때</a:t>
            </a:r>
            <a:r>
              <a:rPr lang="en-US" altLang="ko-KR" sz="1200" dirty="0"/>
              <a:t> </a:t>
            </a:r>
            <a:r>
              <a:rPr lang="ko-KR" altLang="en-US" sz="1200" dirty="0"/>
              <a:t>입력 데이터를 은닉 층으로 넘기는 역할을 하는 것이 활성 함수임</a:t>
            </a:r>
            <a:endParaRPr lang="en-US" altLang="ko-KR" sz="1200" dirty="0"/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대표적인 활동함수는 다음과 같음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63A22CB-31E6-418F-81D4-D50D9222BDE4}"/>
              </a:ext>
            </a:extLst>
          </p:cNvPr>
          <p:cNvSpPr/>
          <p:nvPr/>
        </p:nvSpPr>
        <p:spPr>
          <a:xfrm>
            <a:off x="1779859" y="4181851"/>
            <a:ext cx="649015" cy="123449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D43917B-1612-4B39-B0C3-31CB5A537026}"/>
              </a:ext>
            </a:extLst>
          </p:cNvPr>
          <p:cNvSpPr/>
          <p:nvPr/>
        </p:nvSpPr>
        <p:spPr>
          <a:xfrm>
            <a:off x="1779860" y="4278395"/>
            <a:ext cx="858565" cy="174898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B1225C2-6B5E-418E-81B4-7DAEF3494730}"/>
              </a:ext>
            </a:extLst>
          </p:cNvPr>
          <p:cNvGrpSpPr/>
          <p:nvPr/>
        </p:nvGrpSpPr>
        <p:grpSpPr>
          <a:xfrm>
            <a:off x="5819819" y="2399608"/>
            <a:ext cx="3910921" cy="3369612"/>
            <a:chOff x="6172199" y="1112722"/>
            <a:chExt cx="6655406" cy="5734234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8DA3999C-6A85-470C-A2F7-0B5606383C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815"/>
            <a:stretch/>
          </p:blipFill>
          <p:spPr>
            <a:xfrm>
              <a:off x="6172199" y="1112722"/>
              <a:ext cx="6655406" cy="2867115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738C486-696E-468B-8D3A-C8A8B688F9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897"/>
            <a:stretch/>
          </p:blipFill>
          <p:spPr>
            <a:xfrm>
              <a:off x="7431762" y="3979839"/>
              <a:ext cx="3279168" cy="2867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477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F84C94-B0E3-4336-9189-5C1E5563B2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dirty="0"/>
              <a:t>– MNIST </a:t>
            </a:r>
            <a:r>
              <a:rPr lang="ko-KR" altLang="en-US" dirty="0"/>
              <a:t>예제를 이용한 예제 코드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AF94E8-D5EB-48EF-801A-7ED55A6F9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55" y="974228"/>
            <a:ext cx="4780118" cy="5445622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817E5BC-D0BC-475C-950D-60B0CB7CEAA1}"/>
              </a:ext>
            </a:extLst>
          </p:cNvPr>
          <p:cNvSpPr/>
          <p:nvPr/>
        </p:nvSpPr>
        <p:spPr>
          <a:xfrm>
            <a:off x="1043940" y="3292475"/>
            <a:ext cx="858564" cy="190500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B75D6D6-FBC6-409A-B2B8-3EB32934D811}"/>
              </a:ext>
            </a:extLst>
          </p:cNvPr>
          <p:cNvCxnSpPr>
            <a:cxnSpLocks/>
            <a:stCxn id="9" idx="6"/>
            <a:endCxn id="13" idx="1"/>
          </p:cNvCxnSpPr>
          <p:nvPr/>
        </p:nvCxnSpPr>
        <p:spPr>
          <a:xfrm flipV="1">
            <a:off x="1902504" y="1104102"/>
            <a:ext cx="3569985" cy="22836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B4C9A9E-22DD-455E-BB62-118BBD560007}"/>
              </a:ext>
            </a:extLst>
          </p:cNvPr>
          <p:cNvSpPr txBox="1"/>
          <p:nvPr/>
        </p:nvSpPr>
        <p:spPr>
          <a:xfrm>
            <a:off x="5472489" y="934825"/>
            <a:ext cx="3130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Optimizer</a:t>
            </a:r>
            <a:endParaRPr lang="ko-KR" altLang="en-US" sz="1600" b="1" u="sn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EE6BD2-6404-47D6-AC6C-1F389107C0AF}"/>
              </a:ext>
            </a:extLst>
          </p:cNvPr>
          <p:cNvSpPr txBox="1"/>
          <p:nvPr/>
        </p:nvSpPr>
        <p:spPr>
          <a:xfrm>
            <a:off x="5621669" y="1273379"/>
            <a:ext cx="410907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/>
              <a:t>Parameter</a:t>
            </a:r>
            <a:r>
              <a:rPr lang="ko-KR" altLang="en-US" sz="1200" dirty="0"/>
              <a:t>를 업데이트할 때</a:t>
            </a:r>
            <a:r>
              <a:rPr lang="en-US" altLang="ko-KR" sz="1200" dirty="0"/>
              <a:t>, Loss</a:t>
            </a:r>
            <a:r>
              <a:rPr lang="ko-KR" altLang="en-US" sz="1200" dirty="0"/>
              <a:t>를 최소화하는 </a:t>
            </a:r>
            <a:r>
              <a:rPr lang="en-US" altLang="ko-KR" sz="1200" dirty="0"/>
              <a:t>Weight</a:t>
            </a:r>
            <a:r>
              <a:rPr lang="ko-KR" altLang="en-US" sz="1200" dirty="0"/>
              <a:t>를 </a:t>
            </a:r>
            <a:r>
              <a:rPr lang="en-US" altLang="ko-KR" sz="1200" dirty="0"/>
              <a:t> </a:t>
            </a:r>
            <a:r>
              <a:rPr lang="ko-KR" altLang="en-US" sz="1200" dirty="0"/>
              <a:t>찾기 위해 </a:t>
            </a:r>
            <a:r>
              <a:rPr lang="en-US" altLang="ko-KR" sz="1200" dirty="0"/>
              <a:t>Loss</a:t>
            </a:r>
            <a:r>
              <a:rPr lang="ko-KR" altLang="en-US" sz="1200" dirty="0"/>
              <a:t>를 최소화하는 방법</a:t>
            </a:r>
            <a:endParaRPr lang="en-US" altLang="ko-KR" sz="1200" dirty="0"/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 err="1"/>
              <a:t>sgd</a:t>
            </a:r>
            <a:r>
              <a:rPr lang="en-US" altLang="ko-KR" sz="1200" dirty="0"/>
              <a:t> : Batch</a:t>
            </a:r>
            <a:r>
              <a:rPr lang="ko-KR" altLang="en-US" sz="1200" dirty="0"/>
              <a:t> </a:t>
            </a:r>
            <a:r>
              <a:rPr lang="en-US" altLang="ko-KR" sz="1200" dirty="0"/>
              <a:t>size</a:t>
            </a:r>
            <a:r>
              <a:rPr lang="ko-KR" altLang="en-US" sz="1200" dirty="0"/>
              <a:t>가 </a:t>
            </a:r>
            <a:r>
              <a:rPr lang="en-US" altLang="ko-KR" sz="1200" dirty="0"/>
              <a:t>1</a:t>
            </a:r>
            <a:r>
              <a:rPr lang="ko-KR" altLang="en-US" sz="1200" dirty="0"/>
              <a:t>인 </a:t>
            </a:r>
            <a:r>
              <a:rPr lang="ko-KR" altLang="en-US" sz="1200" dirty="0" err="1"/>
              <a:t>경사하강법으로</a:t>
            </a:r>
            <a:r>
              <a:rPr lang="ko-KR" altLang="en-US" sz="1200" dirty="0"/>
              <a:t> 확률적 </a:t>
            </a:r>
            <a:r>
              <a:rPr lang="ko-KR" altLang="en-US" sz="1200" dirty="0" err="1"/>
              <a:t>경사하강법</a:t>
            </a:r>
            <a:r>
              <a:rPr lang="en-US" altLang="ko-KR" sz="1200" dirty="0"/>
              <a:t>(stochastic gradient descent method) </a:t>
            </a:r>
            <a:r>
              <a:rPr lang="ko-KR" altLang="en-US" sz="1200" dirty="0"/>
              <a:t>이라 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84D090-0DC0-46F6-9821-C9BE479508C1}"/>
              </a:ext>
            </a:extLst>
          </p:cNvPr>
          <p:cNvSpPr txBox="1"/>
          <p:nvPr/>
        </p:nvSpPr>
        <p:spPr>
          <a:xfrm>
            <a:off x="5472489" y="2183737"/>
            <a:ext cx="3130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Epoch</a:t>
            </a:r>
            <a:endParaRPr lang="ko-KR" altLang="en-US" sz="1600" b="1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4A084A-8D11-4F79-A722-10A34D48A6D1}"/>
              </a:ext>
            </a:extLst>
          </p:cNvPr>
          <p:cNvSpPr txBox="1"/>
          <p:nvPr/>
        </p:nvSpPr>
        <p:spPr>
          <a:xfrm>
            <a:off x="5621669" y="2477901"/>
            <a:ext cx="4109071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 err="1"/>
              <a:t>Backpropogation</a:t>
            </a:r>
            <a:r>
              <a:rPr lang="ko-KR" altLang="en-US" sz="1200" dirty="0"/>
              <a:t>을 통해 전체 데이터로부터 입력부터 출력까지의 각 </a:t>
            </a:r>
            <a:r>
              <a:rPr lang="en-US" altLang="ko-KR" sz="1200" dirty="0"/>
              <a:t>weight</a:t>
            </a:r>
            <a:r>
              <a:rPr lang="ko-KR" altLang="en-US" sz="1200" dirty="0"/>
              <a:t>를 한번 계산을 끝냈을 때를 한 번의 </a:t>
            </a:r>
            <a:r>
              <a:rPr lang="en-US" altLang="ko-KR" sz="1200" dirty="0"/>
              <a:t>epoch</a:t>
            </a:r>
            <a:r>
              <a:rPr lang="ko-KR" altLang="en-US" sz="1200" dirty="0"/>
              <a:t>이 진행되었다고 말함</a:t>
            </a:r>
            <a:endParaRPr lang="en-US" altLang="ko-KR" sz="1200" dirty="0"/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전체 데이터가 들어가서 학습이 한번 끝냈을 때를 말하며</a:t>
            </a:r>
            <a:r>
              <a:rPr lang="en-US" altLang="ko-KR" sz="1200" dirty="0"/>
              <a:t>, Epoch</a:t>
            </a:r>
            <a:r>
              <a:rPr lang="ko-KR" altLang="en-US" sz="1200" dirty="0"/>
              <a:t>이 진행됨에 따라 </a:t>
            </a:r>
            <a:r>
              <a:rPr lang="en-US" altLang="ko-KR" sz="1200" dirty="0" err="1"/>
              <a:t>Backpropogation</a:t>
            </a:r>
            <a:r>
              <a:rPr lang="ko-KR" altLang="en-US" sz="1200" dirty="0"/>
              <a:t>을 통해 </a:t>
            </a:r>
            <a:r>
              <a:rPr lang="en-US" altLang="ko-KR" sz="1200" dirty="0"/>
              <a:t>weight</a:t>
            </a:r>
            <a:r>
              <a:rPr lang="ko-KR" altLang="en-US" sz="1200" dirty="0"/>
              <a:t>가 계속 업데이트 됨</a:t>
            </a:r>
            <a:r>
              <a:rPr lang="en-US" altLang="ko-KR" sz="1200" dirty="0"/>
              <a:t>. </a:t>
            </a:r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/>
              <a:t>Epoch </a:t>
            </a:r>
            <a:r>
              <a:rPr lang="ko-KR" altLang="en-US" sz="1200" dirty="0"/>
              <a:t>수 </a:t>
            </a:r>
            <a:r>
              <a:rPr lang="en-US" altLang="ko-KR" sz="1200" dirty="0"/>
              <a:t>= Parameter </a:t>
            </a:r>
            <a:r>
              <a:rPr lang="ko-KR" altLang="en-US" sz="1200" dirty="0"/>
              <a:t>업데이트 수 </a:t>
            </a:r>
            <a:endParaRPr lang="en-US" altLang="ko-KR" sz="1200" dirty="0"/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/>
              <a:t>Epoch</a:t>
            </a:r>
            <a:r>
              <a:rPr lang="ko-KR" altLang="en-US" sz="1200" dirty="0"/>
              <a:t>이 너무 크면 </a:t>
            </a:r>
            <a:r>
              <a:rPr lang="en-US" altLang="ko-KR" sz="1200" dirty="0"/>
              <a:t>Overfitting </a:t>
            </a:r>
            <a:r>
              <a:rPr lang="ko-KR" altLang="en-US" sz="1200" dirty="0"/>
              <a:t>우려가 있음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9FA2F6-9CBF-4291-A508-5A478BA866DB}"/>
              </a:ext>
            </a:extLst>
          </p:cNvPr>
          <p:cNvSpPr txBox="1"/>
          <p:nvPr/>
        </p:nvSpPr>
        <p:spPr>
          <a:xfrm>
            <a:off x="5472489" y="4453292"/>
            <a:ext cx="3130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Batch size</a:t>
            </a:r>
            <a:endParaRPr lang="ko-KR" altLang="en-US" sz="1600" b="1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31B681-FE8B-4CDD-8E47-D22E831FAFA2}"/>
              </a:ext>
            </a:extLst>
          </p:cNvPr>
          <p:cNvSpPr txBox="1"/>
          <p:nvPr/>
        </p:nvSpPr>
        <p:spPr>
          <a:xfrm>
            <a:off x="5621669" y="4703070"/>
            <a:ext cx="410907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/>
              <a:t>Sample</a:t>
            </a:r>
            <a:r>
              <a:rPr lang="ko-KR" altLang="en-US" sz="1200" dirty="0"/>
              <a:t> 데이터</a:t>
            </a:r>
            <a:r>
              <a:rPr lang="en-US" altLang="ko-KR" sz="1200" dirty="0"/>
              <a:t> </a:t>
            </a:r>
            <a:r>
              <a:rPr lang="ko-KR" altLang="en-US" sz="1200" dirty="0"/>
              <a:t>중 한번에 네트워크에 넘겨주는 데이터 수 즉</a:t>
            </a:r>
            <a:r>
              <a:rPr lang="en-US" altLang="ko-KR" sz="1200" dirty="0"/>
              <a:t>, </a:t>
            </a:r>
            <a:r>
              <a:rPr lang="ko-KR" altLang="en-US" sz="1200" dirty="0"/>
              <a:t>한번에 들어가는 </a:t>
            </a:r>
            <a:r>
              <a:rPr lang="en-US" altLang="ko-KR" sz="1200" dirty="0"/>
              <a:t>Data</a:t>
            </a:r>
            <a:r>
              <a:rPr lang="ko-KR" altLang="en-US" sz="1200" dirty="0"/>
              <a:t>의 양을 말하며</a:t>
            </a:r>
            <a:r>
              <a:rPr lang="en-US" altLang="ko-KR" sz="1200" dirty="0"/>
              <a:t>, Mini batch</a:t>
            </a:r>
            <a:r>
              <a:rPr lang="ko-KR" altLang="en-US" sz="1200" dirty="0"/>
              <a:t>라고도 함</a:t>
            </a:r>
            <a:endParaRPr lang="en-US" altLang="ko-KR" sz="1200" dirty="0"/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/>
              <a:t>Batch size</a:t>
            </a:r>
            <a:r>
              <a:rPr lang="ko-KR" altLang="en-US" sz="1200" dirty="0"/>
              <a:t>가 클수록 학습시간이 빠르나 컴퓨터의 </a:t>
            </a:r>
            <a:r>
              <a:rPr lang="en-US" altLang="ko-KR" sz="1200" dirty="0"/>
              <a:t>Memory </a:t>
            </a:r>
            <a:r>
              <a:rPr lang="ko-KR" altLang="en-US" sz="1200" dirty="0"/>
              <a:t>문제 및 </a:t>
            </a:r>
            <a:r>
              <a:rPr lang="en-US" altLang="ko-KR" sz="1200" dirty="0"/>
              <a:t>Epoch </a:t>
            </a:r>
            <a:r>
              <a:rPr lang="ko-KR" altLang="en-US" sz="1200" dirty="0"/>
              <a:t>당 속도 저하 문제로 한번에 학습을 다 하는 것이 아니라 나눠서 학습을 하게 됨</a:t>
            </a:r>
            <a:endParaRPr lang="en-US" altLang="ko-KR" sz="1200" dirty="0"/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/>
              <a:t>Batch size</a:t>
            </a:r>
            <a:r>
              <a:rPr lang="ko-KR" altLang="en-US" sz="1200" dirty="0"/>
              <a:t>는 보통 </a:t>
            </a:r>
            <a:r>
              <a:rPr lang="en-US" altLang="ko-KR" sz="1200" dirty="0"/>
              <a:t>Memory</a:t>
            </a:r>
            <a:r>
              <a:rPr lang="ko-KR" altLang="en-US" sz="1200" dirty="0"/>
              <a:t>에 사이즈에 따라 </a:t>
            </a:r>
            <a:r>
              <a:rPr lang="en-US" altLang="ko-KR" sz="1200" dirty="0"/>
              <a:t>32, 64, 128, 256, 512 </a:t>
            </a:r>
            <a:r>
              <a:rPr lang="ko-KR" altLang="en-US" sz="1200" dirty="0"/>
              <a:t>등으로 정함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63A22CB-31E6-418F-81D4-D50D9222BDE4}"/>
              </a:ext>
            </a:extLst>
          </p:cNvPr>
          <p:cNvSpPr/>
          <p:nvPr/>
        </p:nvSpPr>
        <p:spPr>
          <a:xfrm>
            <a:off x="1779859" y="4181851"/>
            <a:ext cx="649015" cy="123449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A633265-AD67-468E-BF21-8BE9EABA1F9C}"/>
              </a:ext>
            </a:extLst>
          </p:cNvPr>
          <p:cNvCxnSpPr>
            <a:cxnSpLocks/>
            <a:stCxn id="20" idx="6"/>
            <a:endCxn id="15" idx="1"/>
          </p:cNvCxnSpPr>
          <p:nvPr/>
        </p:nvCxnSpPr>
        <p:spPr>
          <a:xfrm flipV="1">
            <a:off x="2428874" y="2353014"/>
            <a:ext cx="3043615" cy="18905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2D43917B-1612-4B39-B0C3-31CB5A537026}"/>
              </a:ext>
            </a:extLst>
          </p:cNvPr>
          <p:cNvSpPr/>
          <p:nvPr/>
        </p:nvSpPr>
        <p:spPr>
          <a:xfrm>
            <a:off x="1779860" y="4278395"/>
            <a:ext cx="858565" cy="174898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91DFD6C-3496-4EFB-A5D4-A032230AAA43}"/>
              </a:ext>
            </a:extLst>
          </p:cNvPr>
          <p:cNvCxnSpPr>
            <a:cxnSpLocks/>
            <a:stCxn id="23" idx="6"/>
            <a:endCxn id="17" idx="1"/>
          </p:cNvCxnSpPr>
          <p:nvPr/>
        </p:nvCxnSpPr>
        <p:spPr>
          <a:xfrm>
            <a:off x="2638425" y="4365844"/>
            <a:ext cx="2834064" cy="2567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44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3ED8AC0-32FF-4601-AFD0-62BC609917AA}"/>
              </a:ext>
            </a:extLst>
          </p:cNvPr>
          <p:cNvSpPr/>
          <p:nvPr/>
        </p:nvSpPr>
        <p:spPr>
          <a:xfrm>
            <a:off x="2601685" y="2055224"/>
            <a:ext cx="4702629" cy="24885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C5898-3DCC-44CF-9C92-83BC0F4494DC}"/>
              </a:ext>
            </a:extLst>
          </p:cNvPr>
          <p:cNvSpPr txBox="1"/>
          <p:nvPr/>
        </p:nvSpPr>
        <p:spPr>
          <a:xfrm>
            <a:off x="2889067" y="2514686"/>
            <a:ext cx="4127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altLang="ko-KR" sz="2000" b="1" dirty="0">
                <a:latin typeface="+mn-ea"/>
              </a:rPr>
              <a:t>Session 3</a:t>
            </a:r>
          </a:p>
          <a:p>
            <a:pPr algn="ctr">
              <a:spcBef>
                <a:spcPts val="2400"/>
              </a:spcBef>
            </a:pPr>
            <a:r>
              <a:rPr lang="ko-KR" altLang="en-US" sz="2800" b="1" dirty="0" err="1">
                <a:latin typeface="+mn-ea"/>
              </a:rPr>
              <a:t>합성곱신경망</a:t>
            </a:r>
            <a:r>
              <a:rPr lang="en-US" altLang="ko-KR" sz="2800" b="1" dirty="0">
                <a:latin typeface="+mn-ea"/>
              </a:rPr>
              <a:t>(CNN)</a:t>
            </a:r>
            <a:r>
              <a:rPr lang="ko-KR" altLang="en-US" sz="2800" b="1" dirty="0">
                <a:latin typeface="+mn-ea"/>
              </a:rPr>
              <a:t>과 순환신경망</a:t>
            </a:r>
            <a:r>
              <a:rPr lang="en-US" altLang="ko-KR" sz="2800" b="1" dirty="0">
                <a:latin typeface="+mn-ea"/>
              </a:rPr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1128542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047C850-B7C1-4460-AC91-7B74936A90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566" y="133032"/>
            <a:ext cx="9783340" cy="501784"/>
          </a:xfrm>
        </p:spPr>
        <p:txBody>
          <a:bodyPr/>
          <a:lstStyle/>
          <a:p>
            <a:r>
              <a:rPr lang="en-US" altLang="ko-KR" dirty="0"/>
              <a:t>Fully connected network</a:t>
            </a:r>
            <a:r>
              <a:rPr lang="ko-KR" altLang="en-US" dirty="0"/>
              <a:t>의 문제점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237EEB-1436-4C09-A87C-82430789D8C3}"/>
              </a:ext>
            </a:extLst>
          </p:cNvPr>
          <p:cNvSpPr/>
          <p:nvPr/>
        </p:nvSpPr>
        <p:spPr>
          <a:xfrm>
            <a:off x="45566" y="6274440"/>
            <a:ext cx="33489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err="1"/>
              <a:t>Sourcce</a:t>
            </a:r>
            <a:r>
              <a:rPr lang="ko-KR" altLang="en-US" sz="800" dirty="0"/>
              <a:t>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2"/>
              </a:rPr>
              <a:t>https://cntk.ai/pythondocs/CNTK_103A_MNIST_DataLoader.html</a:t>
            </a:r>
            <a:endParaRPr lang="ko-KR" altLang="en-US" sz="8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80D921-BED5-4696-AD18-3F2E16812F79}"/>
              </a:ext>
            </a:extLst>
          </p:cNvPr>
          <p:cNvGrpSpPr/>
          <p:nvPr/>
        </p:nvGrpSpPr>
        <p:grpSpPr>
          <a:xfrm>
            <a:off x="290219" y="989006"/>
            <a:ext cx="9425869" cy="4278094"/>
            <a:chOff x="153059" y="1499546"/>
            <a:chExt cx="9425869" cy="4278094"/>
          </a:xfrm>
        </p:grpSpPr>
        <p:pic>
          <p:nvPicPr>
            <p:cNvPr id="1026" name="Picture 2" descr="https://t1.daumcdn.net/cfile/tistory/99A604375BC97E1422">
              <a:extLst>
                <a:ext uri="{FF2B5EF4-FFF2-40B4-BE49-F238E27FC236}">
                  <a16:creationId xmlns:a16="http://schemas.microsoft.com/office/drawing/2014/main" id="{969C0D58-A47C-48B5-9B5E-F0C9A3685D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7944" y="1712595"/>
              <a:ext cx="4095092" cy="3781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99E8B4-6E91-443F-B136-9C803CA56269}"/>
                </a:ext>
              </a:extLst>
            </p:cNvPr>
            <p:cNvSpPr txBox="1"/>
            <p:nvPr/>
          </p:nvSpPr>
          <p:spPr>
            <a:xfrm>
              <a:off x="5483836" y="1499546"/>
              <a:ext cx="4095092" cy="4278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000" indent="-1800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완전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연결신경망</a:t>
              </a:r>
              <a:r>
                <a:rPr lang="en-US" altLang="ko-KR" sz="1400" dirty="0"/>
                <a:t>(Fully-connected network)</a:t>
              </a:r>
              <a:r>
                <a:rPr lang="ko-KR" altLang="en-US" sz="1400" dirty="0"/>
                <a:t>를 만들기 위해 </a:t>
              </a:r>
              <a:r>
                <a:rPr lang="en-US" altLang="ko-KR" sz="1400" dirty="0"/>
                <a:t>input data</a:t>
              </a:r>
              <a:r>
                <a:rPr lang="ko-KR" altLang="en-US" sz="1400" dirty="0"/>
                <a:t>를 정의할 때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아래와 같이 </a:t>
              </a:r>
              <a:r>
                <a:rPr lang="en-US" altLang="ko-KR" sz="1400" dirty="0"/>
                <a:t>3</a:t>
              </a:r>
              <a:r>
                <a:rPr lang="ko-KR" altLang="en-US" sz="1400" dirty="0"/>
                <a:t>차원의 이미지 데이터를 </a:t>
              </a:r>
              <a:r>
                <a:rPr lang="en-US" altLang="ko-KR" sz="1400" dirty="0"/>
                <a:t>1</a:t>
              </a:r>
              <a:r>
                <a:rPr lang="ko-KR" altLang="en-US" sz="1400" dirty="0"/>
                <a:t>차원의 평평한</a:t>
              </a:r>
              <a:r>
                <a:rPr lang="en-US" altLang="ko-KR" sz="1400" dirty="0"/>
                <a:t>(Flat) </a:t>
              </a:r>
              <a:r>
                <a:rPr lang="ko-KR" altLang="en-US" sz="1400" dirty="0"/>
                <a:t>포맷으로 변환시켜야 함</a:t>
              </a:r>
              <a:endParaRPr lang="en-US" altLang="ko-KR" sz="1400" dirty="0"/>
            </a:p>
            <a:p>
              <a:pPr marL="180000" indent="-1800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즉</a:t>
              </a:r>
              <a:r>
                <a:rPr lang="en-US" altLang="ko-KR" sz="1400" dirty="0"/>
                <a:t>, (28 * 28 * 1)</a:t>
              </a:r>
              <a:r>
                <a:rPr lang="ko-KR" altLang="en-US" sz="1400" dirty="0"/>
                <a:t>의 </a:t>
              </a:r>
              <a:r>
                <a:rPr lang="en-US" altLang="ko-KR" sz="1400" dirty="0"/>
                <a:t>3</a:t>
              </a:r>
              <a:r>
                <a:rPr lang="ko-KR" altLang="en-US" sz="1400" dirty="0"/>
                <a:t>차원 데이터를 </a:t>
              </a:r>
              <a:r>
                <a:rPr lang="en-US" altLang="ko-KR" sz="1400" dirty="0"/>
                <a:t>28 * 28 * 1 = 784</a:t>
              </a:r>
              <a:r>
                <a:rPr lang="ko-KR" altLang="en-US" sz="1400" dirty="0"/>
                <a:t>의 </a:t>
              </a:r>
              <a:r>
                <a:rPr lang="en-US" altLang="ko-KR" sz="1400" dirty="0"/>
                <a:t>1</a:t>
              </a:r>
              <a:r>
                <a:rPr lang="ko-KR" altLang="en-US" sz="1400" dirty="0"/>
                <a:t>차원 데이터로 바꾼 다음 </a:t>
              </a:r>
              <a:r>
                <a:rPr lang="en-US" altLang="ko-KR" sz="1400" dirty="0"/>
                <a:t>Input layer</a:t>
              </a:r>
              <a:r>
                <a:rPr lang="ko-KR" altLang="en-US" sz="1400" dirty="0"/>
                <a:t>에 정의하게 됨</a:t>
              </a:r>
              <a:endParaRPr lang="en-US" altLang="ko-KR" sz="1400" dirty="0"/>
            </a:p>
            <a:p>
              <a:pPr marL="180000" indent="-1800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이처럼 </a:t>
              </a:r>
              <a:r>
                <a:rPr lang="en-US" altLang="ko-KR" sz="1400" dirty="0"/>
                <a:t>Fully-connected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network</a:t>
              </a:r>
              <a:r>
                <a:rPr lang="ko-KR" altLang="en-US" sz="1400" dirty="0"/>
                <a:t>를 정의하면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데이터가 지니고 있는 형상이 무시된다는 문제가 발생함</a:t>
              </a:r>
              <a:endParaRPr lang="en-US" altLang="ko-KR" sz="1400" dirty="0"/>
            </a:p>
            <a:p>
              <a:pPr marL="180000" indent="-1800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특히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이미지 데이터의 경우</a:t>
              </a:r>
              <a:r>
                <a:rPr lang="en-US" altLang="ko-KR" sz="1400" dirty="0"/>
                <a:t>, 3</a:t>
              </a:r>
              <a:r>
                <a:rPr lang="ko-KR" altLang="en-US" sz="1400" dirty="0"/>
                <a:t>차원</a:t>
              </a:r>
              <a:r>
                <a:rPr lang="en-US" altLang="ko-KR" sz="1400" dirty="0"/>
                <a:t>(</a:t>
              </a:r>
              <a:r>
                <a:rPr lang="ko-KR" altLang="en-US" sz="1400" dirty="0"/>
                <a:t>세로</a:t>
              </a:r>
              <a:r>
                <a:rPr lang="en-US" altLang="ko-KR" sz="1400" dirty="0"/>
                <a:t>*</a:t>
              </a:r>
              <a:r>
                <a:rPr lang="ko-KR" altLang="en-US" sz="1400" dirty="0"/>
                <a:t>가로</a:t>
              </a:r>
              <a:r>
                <a:rPr lang="en-US" altLang="ko-KR" sz="1400" dirty="0"/>
                <a:t>*</a:t>
              </a:r>
              <a:r>
                <a:rPr lang="ko-KR" altLang="en-US" sz="1400" dirty="0"/>
                <a:t>채널</a:t>
              </a:r>
              <a:r>
                <a:rPr lang="en-US" altLang="ko-KR" sz="1400" dirty="0"/>
                <a:t>)</a:t>
              </a:r>
              <a:r>
                <a:rPr lang="ko-KR" altLang="en-US" sz="1400" dirty="0"/>
                <a:t>의 형상을 지니는데 여기에는 공간적 구조</a:t>
              </a:r>
              <a:r>
                <a:rPr lang="en-US" altLang="ko-KR" sz="1400" dirty="0"/>
                <a:t>(Spatial structure)</a:t>
              </a:r>
              <a:r>
                <a:rPr lang="ko-KR" altLang="en-US" sz="1400" dirty="0"/>
                <a:t>가 내포되어 있어</a:t>
              </a:r>
              <a:r>
                <a:rPr lang="en-US" altLang="ko-KR" sz="1400" dirty="0"/>
                <a:t> 3</a:t>
              </a:r>
              <a:r>
                <a:rPr lang="ko-KR" altLang="en-US" sz="1400" dirty="0"/>
                <a:t>차원 형상에서만 설명될 수 있는 정보가 담겨있는데 </a:t>
              </a:r>
              <a:r>
                <a:rPr lang="en-US" altLang="ko-KR" sz="1400" dirty="0"/>
                <a:t>1</a:t>
              </a:r>
              <a:r>
                <a:rPr lang="ko-KR" altLang="en-US" sz="1400" dirty="0"/>
                <a:t>차원으로 데이터를 펼치면서 이러한 정보들이 소멸됨</a:t>
              </a:r>
              <a:endParaRPr lang="en-US" altLang="ko-KR" sz="1400" dirty="0"/>
            </a:p>
            <a:p>
              <a:pPr marL="180000" indent="-1800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주로 이미지 및 영상 데이터가 </a:t>
              </a:r>
              <a:r>
                <a:rPr lang="en-US" altLang="ko-KR" sz="1400" dirty="0"/>
                <a:t>1</a:t>
              </a:r>
              <a:r>
                <a:rPr lang="ko-KR" altLang="en-US" sz="1400" dirty="0"/>
                <a:t>차원 형태로 표현될 수 없는 “</a:t>
              </a:r>
              <a:r>
                <a:rPr lang="ko-KR" altLang="en-US" sz="1400" dirty="0" err="1"/>
                <a:t>형상”을</a:t>
              </a:r>
              <a:r>
                <a:rPr lang="ko-KR" altLang="en-US" sz="1400" dirty="0"/>
                <a:t> 지니고 있음</a:t>
              </a:r>
              <a:endParaRPr lang="en-US" altLang="ko-KR" sz="14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ECEF71-AAD6-4364-A694-361D1A1938B3}"/>
                </a:ext>
              </a:extLst>
            </p:cNvPr>
            <p:cNvSpPr txBox="1"/>
            <p:nvPr/>
          </p:nvSpPr>
          <p:spPr>
            <a:xfrm>
              <a:off x="153059" y="3994238"/>
              <a:ext cx="1120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3D data</a:t>
              </a:r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B1F587-DE6D-4750-B488-9ACA6A9312B2}"/>
                </a:ext>
              </a:extLst>
            </p:cNvPr>
            <p:cNvSpPr txBox="1"/>
            <p:nvPr/>
          </p:nvSpPr>
          <p:spPr>
            <a:xfrm>
              <a:off x="227354" y="2028244"/>
              <a:ext cx="1120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1D data</a:t>
              </a:r>
              <a:endParaRPr lang="ko-KR" altLang="en-US" dirty="0"/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3184CDC0-ABDC-4CB9-8630-059909B20157}"/>
                </a:ext>
              </a:extLst>
            </p:cNvPr>
            <p:cNvSpPr/>
            <p:nvPr/>
          </p:nvSpPr>
          <p:spPr>
            <a:xfrm rot="16200000">
              <a:off x="99719" y="3075199"/>
              <a:ext cx="1226820" cy="21544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A0AD8B-DC5B-40C5-9FB6-F6791CFD4752}"/>
              </a:ext>
            </a:extLst>
          </p:cNvPr>
          <p:cNvSpPr/>
          <p:nvPr/>
        </p:nvSpPr>
        <p:spPr>
          <a:xfrm>
            <a:off x="0" y="5439035"/>
            <a:ext cx="9951566" cy="78401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금융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데이터의 경우</a:t>
            </a:r>
            <a:r>
              <a:rPr lang="en-US" altLang="ko-KR" sz="1400" b="1" dirty="0"/>
              <a:t>, Time-series</a:t>
            </a:r>
            <a:r>
              <a:rPr lang="ko-KR" altLang="en-US" sz="1400" b="1" dirty="0"/>
              <a:t>로 인해 데이터가 </a:t>
            </a:r>
            <a:r>
              <a:rPr lang="en-US" altLang="ko-KR" sz="1400" b="1" dirty="0"/>
              <a:t>3D array</a:t>
            </a:r>
            <a:r>
              <a:rPr lang="ko-KR" altLang="en-US" sz="1400" b="1" dirty="0"/>
              <a:t>로 표현될 수 있고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사회과학의 특성 상 복잡한 인과관계로 인해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관측되지 않는 </a:t>
            </a:r>
            <a:r>
              <a:rPr lang="en-US" altLang="ko-KR" sz="1400" b="1" dirty="0"/>
              <a:t>“</a:t>
            </a:r>
            <a:r>
              <a:rPr lang="ko-KR" altLang="en-US" sz="1400" b="1" dirty="0"/>
              <a:t>공간적 구조</a:t>
            </a:r>
            <a:r>
              <a:rPr lang="en-US" altLang="ko-KR" sz="1400" b="1" dirty="0"/>
              <a:t>”</a:t>
            </a:r>
            <a:r>
              <a:rPr lang="ko-KR" altLang="en-US" sz="1400" b="1" dirty="0"/>
              <a:t>가 존재할 것이라 가정할 수 있음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2865094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F817509-5A06-461E-94ED-C9BA86B500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(Convolutional Neural Network : CNN)</a:t>
            </a:r>
            <a:endParaRPr lang="ko-KR" altLang="en-US" dirty="0"/>
          </a:p>
        </p:txBody>
      </p:sp>
      <p:pic>
        <p:nvPicPr>
          <p:cNvPr id="3074" name="Picture 2" descr="https://t1.daumcdn.net/cfile/tistory/99EC7D355BC97E4104">
            <a:extLst>
              <a:ext uri="{FF2B5EF4-FFF2-40B4-BE49-F238E27FC236}">
                <a16:creationId xmlns:a16="http://schemas.microsoft.com/office/drawing/2014/main" id="{6B7E9376-66C9-43AE-A5DA-BF0293950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4" y="1161053"/>
            <a:ext cx="9244432" cy="246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BAA01C-332F-423B-9714-FD1CBA7AEDE4}"/>
              </a:ext>
            </a:extLst>
          </p:cNvPr>
          <p:cNvSpPr txBox="1"/>
          <p:nvPr/>
        </p:nvSpPr>
        <p:spPr>
          <a:xfrm>
            <a:off x="487020" y="4088278"/>
            <a:ext cx="879032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err="1"/>
              <a:t>합성곱</a:t>
            </a:r>
            <a:r>
              <a:rPr lang="ko-KR" altLang="en-US" sz="1600" dirty="0"/>
              <a:t> 신경망</a:t>
            </a:r>
            <a:r>
              <a:rPr lang="en-US" altLang="ko-KR" sz="1600" dirty="0"/>
              <a:t>(CNN)</a:t>
            </a:r>
            <a:r>
              <a:rPr lang="ko-KR" altLang="en-US" sz="1600" dirty="0"/>
              <a:t>는 이러한 문제에서 입력 데이터의 형상을 그대로 유지하여 학습함</a:t>
            </a:r>
            <a:endParaRPr lang="en-US" altLang="ko-KR" sz="1600" dirty="0"/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err="1"/>
              <a:t>합성곱</a:t>
            </a:r>
            <a:r>
              <a:rPr lang="ko-KR" altLang="en-US" sz="1600" dirty="0"/>
              <a:t> 신경망</a:t>
            </a:r>
            <a:r>
              <a:rPr lang="en-US" altLang="ko-KR" sz="1600" dirty="0"/>
              <a:t>(CNN)</a:t>
            </a:r>
            <a:r>
              <a:rPr lang="ko-KR" altLang="en-US" sz="1600" dirty="0"/>
              <a:t>은 </a:t>
            </a:r>
            <a:r>
              <a:rPr lang="ko-KR" altLang="en-US" sz="1600" dirty="0" err="1"/>
              <a:t>합성곱</a:t>
            </a:r>
            <a:r>
              <a:rPr lang="ko-KR" altLang="en-US" sz="1600" dirty="0"/>
              <a:t> 층</a:t>
            </a:r>
            <a:r>
              <a:rPr lang="en-US" altLang="ko-KR" sz="1600" dirty="0"/>
              <a:t>(layer)</a:t>
            </a:r>
            <a:r>
              <a:rPr lang="ko-KR" altLang="en-US" sz="1600" dirty="0"/>
              <a:t>을 만드는데</a:t>
            </a:r>
            <a:r>
              <a:rPr lang="en-US" altLang="ko-KR" sz="1600" dirty="0"/>
              <a:t>, </a:t>
            </a:r>
            <a:r>
              <a:rPr lang="ko-KR" altLang="en-US" sz="1600" dirty="0"/>
              <a:t>이 </a:t>
            </a:r>
            <a:r>
              <a:rPr lang="ko-KR" altLang="en-US" sz="1600" dirty="0" err="1"/>
              <a:t>합성곱</a:t>
            </a:r>
            <a:r>
              <a:rPr lang="ko-KR" altLang="en-US" sz="1600" dirty="0"/>
              <a:t> 층은 </a:t>
            </a:r>
            <a:r>
              <a:rPr lang="en-US" altLang="ko-KR" sz="1600" dirty="0"/>
              <a:t>Fully-connected layer</a:t>
            </a:r>
            <a:r>
              <a:rPr lang="ko-KR" altLang="en-US" sz="1600" dirty="0"/>
              <a:t>와 달리 </a:t>
            </a:r>
            <a:r>
              <a:rPr lang="en-US" altLang="ko-KR" sz="1600" dirty="0"/>
              <a:t>3</a:t>
            </a:r>
            <a:r>
              <a:rPr lang="ko-KR" altLang="en-US" sz="1600" dirty="0"/>
              <a:t>차원의 </a:t>
            </a:r>
            <a:r>
              <a:rPr lang="en-US" altLang="ko-KR" sz="1600" dirty="0"/>
              <a:t>Array</a:t>
            </a:r>
            <a:r>
              <a:rPr lang="ko-KR" altLang="en-US" sz="1600" dirty="0"/>
              <a:t>로 이뤄져 있고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출력값</a:t>
            </a:r>
            <a:r>
              <a:rPr lang="ko-KR" altLang="en-US" sz="1600" dirty="0"/>
              <a:t> 역시 </a:t>
            </a:r>
            <a:r>
              <a:rPr lang="en-US" altLang="ko-KR" sz="1600" dirty="0"/>
              <a:t>3</a:t>
            </a:r>
            <a:r>
              <a:rPr lang="ko-KR" altLang="en-US" sz="1600" dirty="0"/>
              <a:t>차원 데이터로 출력하기 때문에 데이터의 공간 구조적 특성에 대한 정보를 내포하면서 학습할 가능성이 높아짐</a:t>
            </a:r>
            <a:endParaRPr lang="en-US" altLang="ko-KR" sz="1600" dirty="0"/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 err="1"/>
              <a:t>합성곱</a:t>
            </a:r>
            <a:r>
              <a:rPr lang="ko-KR" altLang="en-US" sz="1600" dirty="0"/>
              <a:t> 층</a:t>
            </a:r>
            <a:r>
              <a:rPr lang="en-US" altLang="ko-KR" sz="1600" dirty="0"/>
              <a:t>(Layer)</a:t>
            </a:r>
            <a:r>
              <a:rPr lang="ko-KR" altLang="en-US" sz="1600" dirty="0"/>
              <a:t>을</a:t>
            </a:r>
            <a:r>
              <a:rPr lang="en-US" altLang="ko-KR" sz="1600" dirty="0"/>
              <a:t> </a:t>
            </a:r>
            <a:r>
              <a:rPr lang="ko-KR" altLang="en-US" sz="1600" dirty="0"/>
              <a:t>여러 개 두어 입력된 </a:t>
            </a:r>
            <a:r>
              <a:rPr lang="en-US" altLang="ko-KR" sz="1600" dirty="0"/>
              <a:t>3D </a:t>
            </a:r>
            <a:r>
              <a:rPr lang="ko-KR" altLang="en-US" sz="1600" dirty="0"/>
              <a:t>데이터를 여러 개로 나누고 </a:t>
            </a:r>
            <a:r>
              <a:rPr lang="en-US" altLang="ko-KR" sz="1600" dirty="0"/>
              <a:t>Feature mapping</a:t>
            </a:r>
            <a:r>
              <a:rPr lang="ko-KR" altLang="en-US" sz="1600" dirty="0"/>
              <a:t>을</a:t>
            </a:r>
            <a:r>
              <a:rPr lang="en-US" altLang="ko-KR" sz="1600" dirty="0"/>
              <a:t> </a:t>
            </a:r>
            <a:r>
              <a:rPr lang="ko-KR" altLang="en-US" sz="1600" dirty="0"/>
              <a:t>통해 </a:t>
            </a:r>
            <a:r>
              <a:rPr lang="en-US" altLang="ko-KR" sz="1600" dirty="0"/>
              <a:t>Feature</a:t>
            </a:r>
            <a:r>
              <a:rPr lang="ko-KR" altLang="en-US" sz="1600" dirty="0"/>
              <a:t>를 추출하는 작업을 반복해 마지막에 </a:t>
            </a:r>
            <a:r>
              <a:rPr lang="en-US" altLang="ko-KR" sz="1600" dirty="0"/>
              <a:t>Fully connected layer</a:t>
            </a:r>
            <a:r>
              <a:rPr lang="ko-KR" altLang="en-US" sz="1600" dirty="0"/>
              <a:t>를 두어 최종적으로는 </a:t>
            </a:r>
            <a:r>
              <a:rPr lang="en-US" altLang="ko-KR" sz="1600" dirty="0"/>
              <a:t>1</a:t>
            </a:r>
            <a:r>
              <a:rPr lang="ko-KR" altLang="en-US" sz="1600" dirty="0"/>
              <a:t>차원의 </a:t>
            </a:r>
            <a:r>
              <a:rPr lang="en-US" altLang="ko-KR" sz="1600" dirty="0"/>
              <a:t>Output layer</a:t>
            </a:r>
            <a:r>
              <a:rPr lang="ko-KR" altLang="en-US" sz="1600" dirty="0"/>
              <a:t>를  도출하는 것이 </a:t>
            </a:r>
            <a:r>
              <a:rPr lang="en-US" altLang="ko-KR" sz="1600" dirty="0"/>
              <a:t>CNN</a:t>
            </a:r>
            <a:r>
              <a:rPr lang="ko-KR" altLang="en-US" sz="1600" dirty="0"/>
              <a:t>의 기본 원리임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88113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Image result for mnist convolutional neural network">
            <a:extLst>
              <a:ext uri="{FF2B5EF4-FFF2-40B4-BE49-F238E27FC236}">
                <a16:creationId xmlns:a16="http://schemas.microsoft.com/office/drawing/2014/main" id="{3E04C6CC-CC72-470D-83EB-E0E537AE5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" t="5868" r="2702" b="-624"/>
          <a:stretch/>
        </p:blipFill>
        <p:spPr bwMode="auto">
          <a:xfrm>
            <a:off x="1029808" y="3825046"/>
            <a:ext cx="7164281" cy="208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22074D7E-3B75-4A2E-A873-3E2FC54724D4}"/>
              </a:ext>
            </a:extLst>
          </p:cNvPr>
          <p:cNvSpPr/>
          <p:nvPr/>
        </p:nvSpPr>
        <p:spPr>
          <a:xfrm>
            <a:off x="399495" y="1225024"/>
            <a:ext cx="8389400" cy="2203976"/>
          </a:xfrm>
          <a:prstGeom prst="wedgeRectCallout">
            <a:avLst>
              <a:gd name="adj1" fmla="val -18571"/>
              <a:gd name="adj2" fmla="val 7133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F817509-5A06-461E-94ED-C9BA86B500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Convolution layer</a:t>
            </a:r>
            <a:r>
              <a:rPr lang="ko-KR" altLang="en-US" dirty="0"/>
              <a:t> 원리</a:t>
            </a:r>
          </a:p>
        </p:txBody>
      </p:sp>
      <p:pic>
        <p:nvPicPr>
          <p:cNvPr id="4098" name="Picture 2" descr="https://i.stack.imgur.com/I7DBr.gif">
            <a:extLst>
              <a:ext uri="{FF2B5EF4-FFF2-40B4-BE49-F238E27FC236}">
                <a16:creationId xmlns:a16="http://schemas.microsoft.com/office/drawing/2014/main" id="{C4E5528F-1015-466D-86A3-AC6F503B16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69" y="1310214"/>
            <a:ext cx="2521895" cy="184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4D7885B-CF7A-4B3A-A367-B98C23E081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356" t="29274" r="13338" b="50747"/>
          <a:stretch/>
        </p:blipFill>
        <p:spPr>
          <a:xfrm>
            <a:off x="3512366" y="1356448"/>
            <a:ext cx="2311388" cy="17486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F095664-CCE0-47D5-8555-6BD40F412A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057" t="28690" r="12637" b="51330"/>
          <a:stretch/>
        </p:blipFill>
        <p:spPr>
          <a:xfrm>
            <a:off x="6477510" y="1310214"/>
            <a:ext cx="2311385" cy="174861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ACDC89D-E1A7-4D37-A38E-5D38FF3FB85D}"/>
              </a:ext>
            </a:extLst>
          </p:cNvPr>
          <p:cNvSpPr/>
          <p:nvPr/>
        </p:nvSpPr>
        <p:spPr>
          <a:xfrm>
            <a:off x="3116064" y="1731145"/>
            <a:ext cx="396302" cy="9410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7AB2052-ADBF-477B-B990-B66F165FFFD1}"/>
              </a:ext>
            </a:extLst>
          </p:cNvPr>
          <p:cNvSpPr/>
          <p:nvPr/>
        </p:nvSpPr>
        <p:spPr>
          <a:xfrm>
            <a:off x="5952481" y="1731145"/>
            <a:ext cx="396302" cy="9410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49F769-1CA8-4234-8A80-0A14382EBD7D}"/>
              </a:ext>
            </a:extLst>
          </p:cNvPr>
          <p:cNvSpPr txBox="1"/>
          <p:nvPr/>
        </p:nvSpPr>
        <p:spPr>
          <a:xfrm>
            <a:off x="150285" y="886470"/>
            <a:ext cx="3897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Rolling </a:t>
            </a:r>
            <a:r>
              <a:rPr lang="ko-KR" altLang="en-US" sz="1600" b="1" u="sng" dirty="0"/>
              <a:t>하면서 </a:t>
            </a:r>
            <a:r>
              <a:rPr lang="en-US" altLang="ko-KR" sz="1600" b="1" u="sng" dirty="0"/>
              <a:t>Feature</a:t>
            </a:r>
            <a:r>
              <a:rPr lang="ko-KR" altLang="en-US" sz="1600" b="1" u="sng" dirty="0"/>
              <a:t>를 찾아내는 원리</a:t>
            </a: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9990257A-BC68-4A99-9A6A-81C9B1B7A39B}"/>
              </a:ext>
            </a:extLst>
          </p:cNvPr>
          <p:cNvSpPr/>
          <p:nvPr/>
        </p:nvSpPr>
        <p:spPr>
          <a:xfrm>
            <a:off x="2564679" y="6096518"/>
            <a:ext cx="2645496" cy="351907"/>
          </a:xfrm>
          <a:prstGeom prst="wedgeRectCallout">
            <a:avLst>
              <a:gd name="adj1" fmla="val -20121"/>
              <a:gd name="adj2" fmla="val -1088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Pooling</a:t>
            </a:r>
            <a:r>
              <a:rPr lang="ko-KR" altLang="en-US" sz="1200" b="1" dirty="0">
                <a:solidFill>
                  <a:srgbClr val="C00000"/>
                </a:solidFill>
              </a:rPr>
              <a:t>을 통해 </a:t>
            </a:r>
            <a:r>
              <a:rPr lang="en-US" altLang="ko-KR" sz="1200" b="1" dirty="0">
                <a:solidFill>
                  <a:srgbClr val="C00000"/>
                </a:solidFill>
              </a:rPr>
              <a:t>Output size</a:t>
            </a:r>
            <a:r>
              <a:rPr lang="ko-KR" altLang="en-US" sz="1200" b="1" dirty="0">
                <a:solidFill>
                  <a:srgbClr val="C00000"/>
                </a:solidFill>
              </a:rPr>
              <a:t>를 </a:t>
            </a:r>
            <a:r>
              <a:rPr lang="ko-KR" altLang="en-US" sz="1200" b="1" dirty="0" err="1">
                <a:solidFill>
                  <a:srgbClr val="C00000"/>
                </a:solidFill>
              </a:rPr>
              <a:t>줄여감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425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047C850-B7C1-4460-AC91-7B74936A90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Fully-connected NN vs Convolutional NN</a:t>
            </a:r>
            <a:endParaRPr lang="ko-KR" altLang="en-US" dirty="0"/>
          </a:p>
        </p:txBody>
      </p:sp>
      <p:pic>
        <p:nvPicPr>
          <p:cNvPr id="2054" name="Picture 6" descr="Image result for mnist convolutional neural network">
            <a:extLst>
              <a:ext uri="{FF2B5EF4-FFF2-40B4-BE49-F238E27FC236}">
                <a16:creationId xmlns:a16="http://schemas.microsoft.com/office/drawing/2014/main" id="{E6E1F0C4-5DAE-44E2-8A6B-95DE8FF95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" t="5868" r="2702" b="-624"/>
          <a:stretch/>
        </p:blipFill>
        <p:spPr bwMode="auto">
          <a:xfrm>
            <a:off x="1828799" y="4059046"/>
            <a:ext cx="7732338" cy="225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0B4536A-BCC9-4BD8-9822-DA2DEA6072E8}"/>
              </a:ext>
            </a:extLst>
          </p:cNvPr>
          <p:cNvGrpSpPr/>
          <p:nvPr/>
        </p:nvGrpSpPr>
        <p:grpSpPr>
          <a:xfrm>
            <a:off x="362618" y="959479"/>
            <a:ext cx="6099264" cy="2694200"/>
            <a:chOff x="220575" y="1021991"/>
            <a:chExt cx="6099264" cy="2694200"/>
          </a:xfrm>
        </p:grpSpPr>
        <p:pic>
          <p:nvPicPr>
            <p:cNvPr id="2052" name="Picture 4" descr="Image result for mnist fully connected network">
              <a:extLst>
                <a:ext uri="{FF2B5EF4-FFF2-40B4-BE49-F238E27FC236}">
                  <a16:creationId xmlns:a16="http://schemas.microsoft.com/office/drawing/2014/main" id="{CB09E52E-985E-485C-9314-ED5321E617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6426" y="1340620"/>
              <a:ext cx="4352925" cy="2375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Related image">
              <a:extLst>
                <a:ext uri="{FF2B5EF4-FFF2-40B4-BE49-F238E27FC236}">
                  <a16:creationId xmlns:a16="http://schemas.microsoft.com/office/drawing/2014/main" id="{5311C6BB-877D-4BDB-9525-6397FFBCA8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6426" y="1977879"/>
              <a:ext cx="971550" cy="971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1E3438-4B1E-4145-8E09-AF53C298D8E7}"/>
                </a:ext>
              </a:extLst>
            </p:cNvPr>
            <p:cNvSpPr txBox="1"/>
            <p:nvPr/>
          </p:nvSpPr>
          <p:spPr>
            <a:xfrm>
              <a:off x="1876426" y="1700880"/>
              <a:ext cx="112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28x28 input</a:t>
              </a:r>
              <a:endParaRPr lang="ko-KR" altLang="en-US" sz="12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5CE2D1-D1C5-4EDC-8FD1-3E3D9CBF2DFA}"/>
                </a:ext>
              </a:extLst>
            </p:cNvPr>
            <p:cNvSpPr txBox="1"/>
            <p:nvPr/>
          </p:nvSpPr>
          <p:spPr>
            <a:xfrm>
              <a:off x="2847976" y="1021991"/>
              <a:ext cx="34718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Flat vectorization</a:t>
              </a:r>
              <a:endParaRPr lang="ko-KR" altLang="en-US" sz="1200" b="1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5AA8CE7-3077-453B-B378-E7C874C74EF9}"/>
                </a:ext>
              </a:extLst>
            </p:cNvPr>
            <p:cNvSpPr/>
            <p:nvPr/>
          </p:nvSpPr>
          <p:spPr>
            <a:xfrm>
              <a:off x="220575" y="1130783"/>
              <a:ext cx="1379626" cy="25074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Fully-connected</a:t>
              </a:r>
            </a:p>
            <a:p>
              <a:pPr algn="ctr"/>
              <a:r>
                <a:rPr lang="en-US" altLang="ko-KR" sz="1400" b="1" dirty="0"/>
                <a:t>NN</a:t>
              </a:r>
              <a:endParaRPr lang="ko-KR" altLang="en-US" sz="1400" b="1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AC38D9-609D-4A53-8C35-39FAFAC2E76E}"/>
              </a:ext>
            </a:extLst>
          </p:cNvPr>
          <p:cNvSpPr/>
          <p:nvPr/>
        </p:nvSpPr>
        <p:spPr>
          <a:xfrm>
            <a:off x="362618" y="4059046"/>
            <a:ext cx="1379626" cy="225100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Convolutional</a:t>
            </a:r>
          </a:p>
          <a:p>
            <a:pPr algn="ctr"/>
            <a:r>
              <a:rPr lang="en-US" altLang="ko-KR" sz="1400" b="1" dirty="0"/>
              <a:t>NN</a:t>
            </a:r>
            <a:endParaRPr lang="ko-KR" altLang="en-US" sz="14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43FB9A5-B5D3-43F9-9DCA-00696E406DC1}"/>
              </a:ext>
            </a:extLst>
          </p:cNvPr>
          <p:cNvCxnSpPr>
            <a:cxnSpLocks/>
          </p:cNvCxnSpPr>
          <p:nvPr/>
        </p:nvCxnSpPr>
        <p:spPr>
          <a:xfrm>
            <a:off x="362618" y="3817398"/>
            <a:ext cx="931404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349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716B327-D5EC-49FA-840B-6B72B0B48D8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순환 신경망</a:t>
            </a:r>
            <a:r>
              <a:rPr lang="en-US" altLang="ko-KR" dirty="0"/>
              <a:t>(Recurrent Neural Network : RNN)</a:t>
            </a:r>
            <a:endParaRPr lang="ko-KR" altLang="en-US" dirty="0"/>
          </a:p>
        </p:txBody>
      </p:sp>
      <p:pic>
        <p:nvPicPr>
          <p:cNvPr id="5124" name="Picture 4" descr="ìíì ê²½ë§ì ê¸°ë³¸ êµ¬ì¡°&#10;Â© 2017, SNU CSE Biointelligence Lab., http://bi.snu.ac.kr 9&#10;ìí(recurrent) ì°ê²°&#10;ìë ¥&#10;ì¶ë ¥&#10;RNN&#10;ëª¨ë&#10;âì¸ê³µ ë´ë°(ëì¸í¬)â&#10; ">
            <a:extLst>
              <a:ext uri="{FF2B5EF4-FFF2-40B4-BE49-F238E27FC236}">
                <a16:creationId xmlns:a16="http://schemas.microsoft.com/office/drawing/2014/main" id="{35F6C819-A4A1-4E0A-AA4E-6184290716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55" b="21805"/>
          <a:stretch/>
        </p:blipFill>
        <p:spPr bwMode="auto">
          <a:xfrm>
            <a:off x="428106" y="1953486"/>
            <a:ext cx="9049787" cy="374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8A71E6-15D3-49AF-8133-52C8948EC182}"/>
              </a:ext>
            </a:extLst>
          </p:cNvPr>
          <p:cNvSpPr txBox="1"/>
          <p:nvPr/>
        </p:nvSpPr>
        <p:spPr>
          <a:xfrm>
            <a:off x="45566" y="800823"/>
            <a:ext cx="9860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ko-KR" altLang="en-US" b="1" dirty="0"/>
              <a:t>순환신경망은 순서가 있는 데이터 즉</a:t>
            </a:r>
            <a:r>
              <a:rPr lang="en-US" altLang="ko-KR" b="1" dirty="0"/>
              <a:t>, Sequential data</a:t>
            </a:r>
            <a:r>
              <a:rPr lang="ko-KR" altLang="en-US" b="1" dirty="0"/>
              <a:t>에 대해 동적 입</a:t>
            </a:r>
            <a:r>
              <a:rPr lang="en-US" altLang="ko-KR" b="1" dirty="0"/>
              <a:t>/</a:t>
            </a:r>
            <a:r>
              <a:rPr lang="ko-KR" altLang="en-US" b="1" dirty="0"/>
              <a:t>출력을 고려하는 신경망 모형으로 음성</a:t>
            </a:r>
            <a:r>
              <a:rPr lang="en-US" altLang="ko-KR" b="1" dirty="0"/>
              <a:t>, </a:t>
            </a:r>
            <a:r>
              <a:rPr lang="ko-KR" altLang="en-US" b="1" dirty="0"/>
              <a:t>문자 등 순차적으로 등장하는 데이터 처리에 적합한 모델로 알려져 있음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3041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5D37309-BA72-42E8-A8BF-DA0E34CCB7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강의 세부 시간계획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250D1ED-AC6D-465B-97A6-7335BABCC0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494013"/>
              </p:ext>
            </p:extLst>
          </p:nvPr>
        </p:nvGraphicFramePr>
        <p:xfrm>
          <a:off x="247340" y="986224"/>
          <a:ext cx="9411319" cy="5319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019">
                  <a:extLst>
                    <a:ext uri="{9D8B030D-6E8A-4147-A177-3AD203B41FA5}">
                      <a16:colId xmlns:a16="http://schemas.microsoft.com/office/drawing/2014/main" val="1188113477"/>
                    </a:ext>
                  </a:extLst>
                </a:gridCol>
                <a:gridCol w="2055831">
                  <a:extLst>
                    <a:ext uri="{9D8B030D-6E8A-4147-A177-3AD203B41FA5}">
                      <a16:colId xmlns:a16="http://schemas.microsoft.com/office/drawing/2014/main" val="815342033"/>
                    </a:ext>
                  </a:extLst>
                </a:gridCol>
                <a:gridCol w="6059469">
                  <a:extLst>
                    <a:ext uri="{9D8B030D-6E8A-4147-A177-3AD203B41FA5}">
                      <a16:colId xmlns:a16="http://schemas.microsoft.com/office/drawing/2014/main" val="621809819"/>
                    </a:ext>
                  </a:extLst>
                </a:gridCol>
              </a:tblGrid>
              <a:tr h="3698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788367"/>
                  </a:ext>
                </a:extLst>
              </a:tr>
              <a:tr h="1146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10:00 - 10:50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인공 신경망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및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 err="1"/>
                        <a:t>딥러닝의</a:t>
                      </a:r>
                      <a:r>
                        <a:rPr lang="ko-KR" altLang="en-US" sz="1400" dirty="0"/>
                        <a:t> 기초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신경망 기초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역전파알고리즘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/>
                        <a:t>경사하강법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/>
                        <a:t>딥러닝</a:t>
                      </a:r>
                      <a:r>
                        <a:rPr lang="ko-KR" altLang="en-US" sz="1400" dirty="0"/>
                        <a:t> 실습을 위한 기본 용어 개념 설명</a:t>
                      </a:r>
                      <a:endParaRPr lang="en-US" altLang="ko-KR" sz="14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8104387"/>
                  </a:ext>
                </a:extLst>
              </a:tr>
              <a:tr h="6286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11:00 - 12:00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실습 </a:t>
                      </a:r>
                      <a:r>
                        <a:rPr lang="en-US" altLang="ko-KR" sz="1400" dirty="0"/>
                        <a:t>#1 : </a:t>
                      </a:r>
                      <a:r>
                        <a:rPr lang="ko-KR" altLang="en-US" sz="1400" dirty="0"/>
                        <a:t>개인 신용카드 대금 납부 예측</a:t>
                      </a:r>
                      <a:endParaRPr lang="en-US" altLang="ko-KR" sz="1400" dirty="0"/>
                    </a:p>
                    <a:p>
                      <a:pPr algn="l" latinLnBrk="1"/>
                      <a:r>
                        <a:rPr lang="ko-KR" altLang="en-US" sz="1400" dirty="0"/>
                        <a:t>실습 </a:t>
                      </a:r>
                      <a:r>
                        <a:rPr lang="en-US" altLang="ko-KR" sz="1400" dirty="0"/>
                        <a:t>#2 : </a:t>
                      </a:r>
                      <a:r>
                        <a:rPr lang="ko-KR" altLang="en-US" sz="1400" dirty="0"/>
                        <a:t>보스턴 집값 예측</a:t>
                      </a:r>
                      <a:endParaRPr lang="en-US" altLang="ko-KR" sz="14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83479486"/>
                  </a:ext>
                </a:extLst>
              </a:tr>
              <a:tr h="887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13:00 - 13:50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합성곱신경망</a:t>
                      </a:r>
                      <a:r>
                        <a:rPr lang="en-US" altLang="ko-KR" sz="1400" dirty="0"/>
                        <a:t>(CNN)</a:t>
                      </a:r>
                      <a:r>
                        <a:rPr lang="ko-KR" altLang="en-US" sz="1400" dirty="0"/>
                        <a:t>과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순환신경망</a:t>
                      </a:r>
                      <a:r>
                        <a:rPr lang="en-US" altLang="ko-KR" sz="1400" dirty="0"/>
                        <a:t>(RNN)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/>
                        <a:t>합성곱</a:t>
                      </a:r>
                      <a:r>
                        <a:rPr lang="ko-KR" altLang="en-US" sz="1400" dirty="0"/>
                        <a:t> 신경망</a:t>
                      </a:r>
                      <a:r>
                        <a:rPr lang="en-US" altLang="ko-KR" sz="1400" dirty="0"/>
                        <a:t>(Convolutional Neural Network)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순환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신경망</a:t>
                      </a:r>
                      <a:r>
                        <a:rPr lang="en-US" altLang="ko-KR" sz="1400" dirty="0"/>
                        <a:t>(Recurrent Neural Network)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LSTM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7991158"/>
                  </a:ext>
                </a:extLst>
              </a:tr>
              <a:tr h="3698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실습</a:t>
                      </a:r>
                      <a:r>
                        <a:rPr lang="en-US" altLang="ko-KR" sz="1400" dirty="0"/>
                        <a:t>#3 : </a:t>
                      </a:r>
                      <a:r>
                        <a:rPr lang="ko-KR" altLang="en-US" sz="1400" dirty="0"/>
                        <a:t>가상화폐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이더리움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 가격 예측 </a:t>
                      </a:r>
                      <a:endParaRPr lang="en-US" altLang="ko-KR" sz="14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65501052"/>
                  </a:ext>
                </a:extLst>
              </a:tr>
              <a:tr h="40081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14:00 - 14:50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딥러닝</a:t>
                      </a:r>
                      <a:r>
                        <a:rPr lang="ko-KR" altLang="en-US" sz="1400" dirty="0"/>
                        <a:t> 비지도 모형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및 </a:t>
                      </a:r>
                      <a:r>
                        <a:rPr lang="ko-KR" altLang="en-US" sz="1400" dirty="0" err="1"/>
                        <a:t>딥강화학습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/>
                        <a:t>오토인코더</a:t>
                      </a:r>
                      <a:endParaRPr lang="en-US" altLang="ko-KR" sz="14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97197464"/>
                  </a:ext>
                </a:extLst>
              </a:tr>
              <a:tr h="3698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실습</a:t>
                      </a:r>
                      <a:r>
                        <a:rPr lang="en-US" altLang="ko-KR" sz="1400" dirty="0"/>
                        <a:t>#4 : Autoencoder</a:t>
                      </a:r>
                      <a:r>
                        <a:rPr lang="ko-KR" altLang="en-US" sz="1400" dirty="0"/>
                        <a:t>를 활용한 신용카드 이상 거래 감지 </a:t>
                      </a:r>
                      <a:endParaRPr lang="en-US" altLang="ko-KR" sz="14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54172624"/>
                  </a:ext>
                </a:extLst>
              </a:tr>
              <a:tr h="5177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16:00 - 16:50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실전 연습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실습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#5 :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기업 부도예측 모형</a:t>
                      </a:r>
                      <a:endParaRPr lang="en-US" altLang="ko-KR" sz="14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7281496"/>
                  </a:ext>
                </a:extLst>
              </a:tr>
              <a:tr h="6286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17:00 – 17:50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Wrap-up </a:t>
                      </a:r>
                      <a:r>
                        <a:rPr lang="ko-KR" altLang="en-US" sz="1400" dirty="0"/>
                        <a:t>및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금융과 </a:t>
                      </a:r>
                      <a:r>
                        <a:rPr lang="ko-KR" altLang="en-US" sz="1400" dirty="0" err="1"/>
                        <a:t>딥러닝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과정 </a:t>
                      </a:r>
                      <a:r>
                        <a:rPr lang="en-US" altLang="ko-KR" sz="1400" dirty="0"/>
                        <a:t>Wrap-up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금융과 </a:t>
                      </a:r>
                      <a:r>
                        <a:rPr lang="ko-KR" altLang="en-US" sz="1400" dirty="0" err="1"/>
                        <a:t>딥러닝</a:t>
                      </a:r>
                      <a:r>
                        <a:rPr lang="ko-KR" altLang="en-US" sz="1400" dirty="0"/>
                        <a:t> 미래 방향</a:t>
                      </a:r>
                      <a:endParaRPr lang="en-US" altLang="ko-KR" sz="14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751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7019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B54D330-CADF-4D2A-9551-888A20B1577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RNN </a:t>
            </a:r>
            <a:r>
              <a:rPr lang="ko-KR" altLang="en-US" dirty="0"/>
              <a:t>적용 대표 사례 </a:t>
            </a:r>
            <a:r>
              <a:rPr lang="en-US" altLang="ko-KR" dirty="0"/>
              <a:t>: </a:t>
            </a:r>
            <a:r>
              <a:rPr lang="ko-KR" altLang="en-US" dirty="0"/>
              <a:t>시계열 예측</a:t>
            </a:r>
          </a:p>
        </p:txBody>
      </p:sp>
      <p:pic>
        <p:nvPicPr>
          <p:cNvPr id="7170" name="Picture 2" descr="RNNì ê¸°ë³¸ íì© ë¶ì¼&#10;ï® ìê³ì´ ìì¸¡(time series prediction)&#10;Â© 2017, SNU CSE Biointelligence Lab., http://bi.snu.ac.kr 12&#10;Blue=Whole Dat...">
            <a:extLst>
              <a:ext uri="{FF2B5EF4-FFF2-40B4-BE49-F238E27FC236}">
                <a16:creationId xmlns:a16="http://schemas.microsoft.com/office/drawing/2014/main" id="{437136F2-CB5B-497A-9A47-14D07C732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t="26667" r="17639" b="5926"/>
          <a:stretch/>
        </p:blipFill>
        <p:spPr bwMode="auto">
          <a:xfrm>
            <a:off x="596900" y="1104899"/>
            <a:ext cx="7683500" cy="516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96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ADF7BC-388C-490C-86AC-DD28895E370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RNN </a:t>
            </a:r>
            <a:r>
              <a:rPr lang="ko-KR" altLang="en-US" dirty="0"/>
              <a:t>적용 대표 사례 </a:t>
            </a:r>
            <a:r>
              <a:rPr lang="en-US" altLang="ko-KR" dirty="0"/>
              <a:t>: </a:t>
            </a:r>
            <a:r>
              <a:rPr lang="ko-KR" altLang="en-US" dirty="0"/>
              <a:t>필기체 인식</a:t>
            </a:r>
            <a:r>
              <a:rPr lang="en-US" altLang="ko-KR" dirty="0"/>
              <a:t>, </a:t>
            </a:r>
            <a:r>
              <a:rPr lang="ko-KR" altLang="en-US" dirty="0"/>
              <a:t>합성</a:t>
            </a:r>
            <a:r>
              <a:rPr lang="en-US" altLang="ko-KR" dirty="0"/>
              <a:t> </a:t>
            </a:r>
            <a:r>
              <a:rPr lang="ko-KR" altLang="en-US" dirty="0"/>
              <a:t>및 생성</a:t>
            </a:r>
          </a:p>
        </p:txBody>
      </p:sp>
      <p:pic>
        <p:nvPicPr>
          <p:cNvPr id="6146" name="Picture 2" descr="RNN ì ì© ëí ì¬ë¡:&#10;íê¸°ì²´ ì¸ì, í©ì±, ìì±&#10;Â© 2017, SNU CSE Biointelligence Lab., http://bi.snu.ac.kr 16&#10;INPUT OUTPUT&#10;Doosan. Building yo...">
            <a:extLst>
              <a:ext uri="{FF2B5EF4-FFF2-40B4-BE49-F238E27FC236}">
                <a16:creationId xmlns:a16="http://schemas.microsoft.com/office/drawing/2014/main" id="{053005C7-28F7-4734-B69A-6B5441091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22" b="11481"/>
          <a:stretch/>
        </p:blipFill>
        <p:spPr bwMode="auto">
          <a:xfrm>
            <a:off x="195218" y="1241742"/>
            <a:ext cx="9515564" cy="437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368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ADF7BC-388C-490C-86AC-DD28895E370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RNN </a:t>
            </a:r>
            <a:r>
              <a:rPr lang="ko-KR" altLang="en-US" dirty="0"/>
              <a:t>적용 대표 사례 </a:t>
            </a:r>
            <a:r>
              <a:rPr lang="en-US" altLang="ko-KR" dirty="0"/>
              <a:t>: </a:t>
            </a:r>
            <a:r>
              <a:rPr lang="ko-KR" altLang="en-US" dirty="0"/>
              <a:t>음성 인식</a:t>
            </a:r>
          </a:p>
        </p:txBody>
      </p:sp>
      <p:pic>
        <p:nvPicPr>
          <p:cNvPr id="8194" name="Picture 2" descr="RNN ì ì© ëí ì¬ë¡: ë´ë´ ìì± ì¸ìê¸°&#10;Â© 2017, SNU CSE Biointelligence Lab., http://bi.snu.ac.kr 18&#10;Baidu, DeepSpeech2 (2015)&#10;íëì ë¥ë¬ë ëª¨ë¸ë¡...">
            <a:extLst>
              <a:ext uri="{FF2B5EF4-FFF2-40B4-BE49-F238E27FC236}">
                <a16:creationId xmlns:a16="http://schemas.microsoft.com/office/drawing/2014/main" id="{3E604946-1FE6-4C6E-ADDA-AF291E315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7" t="19630" b="4074"/>
          <a:stretch/>
        </p:blipFill>
        <p:spPr bwMode="auto">
          <a:xfrm>
            <a:off x="1250950" y="1003300"/>
            <a:ext cx="7962900" cy="523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688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ADF7BC-388C-490C-86AC-DD28895E370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RNN </a:t>
            </a:r>
            <a:r>
              <a:rPr lang="ko-KR" altLang="en-US" dirty="0"/>
              <a:t>적용 대표 사례 </a:t>
            </a:r>
            <a:r>
              <a:rPr lang="en-US" altLang="ko-KR" dirty="0"/>
              <a:t>: </a:t>
            </a:r>
            <a:r>
              <a:rPr lang="ko-KR" altLang="en-US" dirty="0"/>
              <a:t>기계 번역</a:t>
            </a:r>
          </a:p>
        </p:txBody>
      </p:sp>
      <p:pic>
        <p:nvPicPr>
          <p:cNvPr id="9218" name="Picture 2" descr="RNN ì ì© ëí ì¬ë¡: ë´ë´ ê¸°ê³ë²ì­&#10;Neural Machine Translation (NMT)&#10;Â© 2017, SNU CSE Biointelligence Lab., http://bi.snu.ac.kr 19&#10;https:...">
            <a:extLst>
              <a:ext uri="{FF2B5EF4-FFF2-40B4-BE49-F238E27FC236}">
                <a16:creationId xmlns:a16="http://schemas.microsoft.com/office/drawing/2014/main" id="{3EE4F33F-2EC7-42CD-AEBE-BC6743979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8" b="5000"/>
          <a:stretch/>
        </p:blipFill>
        <p:spPr bwMode="auto">
          <a:xfrm>
            <a:off x="279400" y="1206500"/>
            <a:ext cx="9144000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95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00D9181-3E08-49A0-AFD6-8BA3111E48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Basic</a:t>
            </a:r>
            <a:r>
              <a:rPr lang="ko-KR" altLang="en-US" dirty="0"/>
              <a:t> </a:t>
            </a:r>
            <a:r>
              <a:rPr lang="en-US" altLang="ko-KR" dirty="0"/>
              <a:t>RNN </a:t>
            </a:r>
            <a:r>
              <a:rPr lang="ko-KR" altLang="en-US" dirty="0"/>
              <a:t>확장 </a:t>
            </a:r>
            <a:r>
              <a:rPr lang="en-US" altLang="ko-KR" dirty="0"/>
              <a:t>: </a:t>
            </a:r>
            <a:r>
              <a:rPr lang="ko-KR" altLang="en-US" dirty="0"/>
              <a:t>장단기메모리</a:t>
            </a:r>
            <a:r>
              <a:rPr lang="en-US" altLang="ko-KR" dirty="0"/>
              <a:t>(Long-Short Term Memory)</a:t>
            </a:r>
            <a:endParaRPr lang="ko-KR" altLang="en-US" dirty="0"/>
          </a:p>
        </p:txBody>
      </p:sp>
      <p:pic>
        <p:nvPicPr>
          <p:cNvPr id="10244" name="Picture 4" descr="http://i.imgur.com/H9UoXdC.png">
            <a:extLst>
              <a:ext uri="{FF2B5EF4-FFF2-40B4-BE49-F238E27FC236}">
                <a16:creationId xmlns:a16="http://schemas.microsoft.com/office/drawing/2014/main" id="{394CB9CE-7547-4B3D-A7A6-5674DB4E1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2"/>
          <a:stretch/>
        </p:blipFill>
        <p:spPr bwMode="auto">
          <a:xfrm>
            <a:off x="189912" y="1228903"/>
            <a:ext cx="5796434" cy="332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188950-A42D-480B-8B1B-C9A525121B88}"/>
              </a:ext>
            </a:extLst>
          </p:cNvPr>
          <p:cNvSpPr txBox="1"/>
          <p:nvPr/>
        </p:nvSpPr>
        <p:spPr>
          <a:xfrm>
            <a:off x="6108700" y="1228903"/>
            <a:ext cx="3607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바로</a:t>
            </a:r>
            <a:r>
              <a:rPr lang="en-US" altLang="ko-KR" sz="1600" dirty="0"/>
              <a:t> </a:t>
            </a:r>
            <a:r>
              <a:rPr lang="ko-KR" altLang="en-US" sz="1600" dirty="0"/>
              <a:t>얼마 전 </a:t>
            </a:r>
            <a:r>
              <a:rPr lang="ko-KR" altLang="en-US" sz="1600" dirty="0" err="1"/>
              <a:t>입력값은</a:t>
            </a:r>
            <a:r>
              <a:rPr lang="ko-KR" altLang="en-US" sz="1600" dirty="0"/>
              <a:t> 잘 기억하며</a:t>
            </a:r>
            <a:r>
              <a:rPr lang="en-US" altLang="ko-KR" sz="1600" dirty="0"/>
              <a:t>, </a:t>
            </a:r>
            <a:r>
              <a:rPr lang="ko-KR" altLang="en-US" sz="1600" dirty="0"/>
              <a:t>잘 반영할 수 있음</a:t>
            </a:r>
            <a:r>
              <a:rPr lang="en-US" altLang="ko-KR" sz="1600" dirty="0"/>
              <a:t>(Short-term memory)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D30B2-7F46-45E0-8B5E-2923446B2004}"/>
              </a:ext>
            </a:extLst>
          </p:cNvPr>
          <p:cNvSpPr txBox="1"/>
          <p:nvPr/>
        </p:nvSpPr>
        <p:spPr>
          <a:xfrm>
            <a:off x="6108700" y="2001886"/>
            <a:ext cx="3607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하지만</a:t>
            </a:r>
            <a:r>
              <a:rPr lang="en-US" altLang="ko-KR" sz="1600" dirty="0"/>
              <a:t>, </a:t>
            </a:r>
            <a:r>
              <a:rPr lang="ko-KR" altLang="en-US" sz="1600" dirty="0"/>
              <a:t>보다 이전의 입력정보는 </a:t>
            </a:r>
            <a:r>
              <a:rPr lang="en-US" altLang="ko-KR" sz="1600" dirty="0" err="1"/>
              <a:t>Backpropogation</a:t>
            </a:r>
            <a:r>
              <a:rPr lang="en-US" altLang="ko-KR" sz="1600" dirty="0"/>
              <a:t> </a:t>
            </a:r>
            <a:r>
              <a:rPr lang="ko-KR" altLang="en-US" sz="1600" dirty="0"/>
              <a:t>시 </a:t>
            </a:r>
            <a:r>
              <a:rPr lang="ko-KR" altLang="en-US" sz="1600" dirty="0" err="1"/>
              <a:t>그래디언트가</a:t>
            </a:r>
            <a:r>
              <a:rPr lang="ko-KR" altLang="en-US" sz="1600" dirty="0"/>
              <a:t> 점차 줄어 학습능력이 크게 저하됨</a:t>
            </a:r>
            <a:endParaRPr lang="en-US" altLang="ko-KR" sz="1600" dirty="0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A07BFDD9-82E6-4D93-9527-6D64F22C703B}"/>
              </a:ext>
            </a:extLst>
          </p:cNvPr>
          <p:cNvSpPr/>
          <p:nvPr/>
        </p:nvSpPr>
        <p:spPr>
          <a:xfrm>
            <a:off x="6610644" y="3073977"/>
            <a:ext cx="2603500" cy="4445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E15500-DF6D-4015-BDFB-99B2CC20A9E8}"/>
              </a:ext>
            </a:extLst>
          </p:cNvPr>
          <p:cNvSpPr txBox="1"/>
          <p:nvPr/>
        </p:nvSpPr>
        <p:spPr>
          <a:xfrm>
            <a:off x="6210300" y="3763941"/>
            <a:ext cx="34041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600" b="1" i="1" dirty="0">
                <a:solidFill>
                  <a:srgbClr val="C00000"/>
                </a:solidFill>
              </a:rPr>
              <a:t>은닉층에 속한 값들은 활성함수로 인해 매우 작은 값들로 </a:t>
            </a:r>
            <a:r>
              <a:rPr lang="ko-KR" altLang="en-US" sz="1600" b="1" i="1" dirty="0" err="1">
                <a:solidFill>
                  <a:srgbClr val="C00000"/>
                </a:solidFill>
              </a:rPr>
              <a:t>맵핑하기</a:t>
            </a:r>
            <a:r>
              <a:rPr lang="ko-KR" altLang="en-US" sz="1600" b="1" i="1" dirty="0">
                <a:solidFill>
                  <a:srgbClr val="C00000"/>
                </a:solidFill>
              </a:rPr>
              <a:t> 때문에 레이어를 계속해서 쌓을 경우</a:t>
            </a:r>
            <a:r>
              <a:rPr lang="en-US" altLang="ko-KR" sz="1600" b="1" i="1" dirty="0">
                <a:solidFill>
                  <a:srgbClr val="C00000"/>
                </a:solidFill>
              </a:rPr>
              <a:t>, </a:t>
            </a:r>
            <a:r>
              <a:rPr lang="ko-KR" altLang="en-US" sz="1600" b="1" i="1" dirty="0" err="1">
                <a:solidFill>
                  <a:srgbClr val="C00000"/>
                </a:solidFill>
              </a:rPr>
              <a:t>그래디언트가</a:t>
            </a:r>
            <a:r>
              <a:rPr lang="ko-KR" altLang="en-US" sz="1600" b="1" i="1" dirty="0">
                <a:solidFill>
                  <a:srgbClr val="C00000"/>
                </a:solidFill>
              </a:rPr>
              <a:t> 지속적으로 감소하게 됨</a:t>
            </a:r>
            <a:endParaRPr lang="en-US" altLang="ko-KR" sz="1600" b="1" i="1" dirty="0">
              <a:solidFill>
                <a:srgbClr val="C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D86C2E-00C9-4288-A1A5-DC3D1DF69BB0}"/>
              </a:ext>
            </a:extLst>
          </p:cNvPr>
          <p:cNvSpPr/>
          <p:nvPr/>
        </p:nvSpPr>
        <p:spPr>
          <a:xfrm>
            <a:off x="0" y="5439035"/>
            <a:ext cx="9951566" cy="78401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LSTM</a:t>
            </a:r>
            <a:r>
              <a:rPr lang="ko-KR" altLang="en-US" sz="1600" b="1" dirty="0"/>
              <a:t>은 이러한 문제를 해결하기 위해 고안된 </a:t>
            </a:r>
            <a:r>
              <a:rPr lang="en-US" altLang="ko-KR" sz="1600" b="1" dirty="0"/>
              <a:t>RNN </a:t>
            </a:r>
            <a:r>
              <a:rPr lang="ko-KR" altLang="en-US" sz="1600" b="1" dirty="0"/>
              <a:t>모델의 하나로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복잡한 </a:t>
            </a:r>
            <a:r>
              <a:rPr lang="en-US" altLang="ko-KR" sz="1600" b="1" dirty="0"/>
              <a:t>Sequence data</a:t>
            </a:r>
            <a:r>
              <a:rPr lang="ko-KR" altLang="en-US" sz="1600" b="1" dirty="0"/>
              <a:t>를 다룰 경우 </a:t>
            </a:r>
            <a:endParaRPr lang="en-US" altLang="ko-KR" sz="1600" b="1" dirty="0"/>
          </a:p>
          <a:p>
            <a:pPr algn="ctr"/>
            <a:r>
              <a:rPr lang="en-US" altLang="ko-KR" sz="1600" b="1" dirty="0"/>
              <a:t>LSTM</a:t>
            </a:r>
            <a:r>
              <a:rPr lang="ko-KR" altLang="en-US" sz="1600" b="1" dirty="0"/>
              <a:t>으로 접근하는 것이 바람직함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2015080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3ED8AC0-32FF-4601-AFD0-62BC609917AA}"/>
              </a:ext>
            </a:extLst>
          </p:cNvPr>
          <p:cNvSpPr/>
          <p:nvPr/>
        </p:nvSpPr>
        <p:spPr>
          <a:xfrm>
            <a:off x="2601685" y="2055224"/>
            <a:ext cx="4702629" cy="24885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C5898-3DCC-44CF-9C92-83BC0F4494DC}"/>
              </a:ext>
            </a:extLst>
          </p:cNvPr>
          <p:cNvSpPr txBox="1"/>
          <p:nvPr/>
        </p:nvSpPr>
        <p:spPr>
          <a:xfrm>
            <a:off x="2889067" y="2514686"/>
            <a:ext cx="4127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altLang="ko-KR" sz="2000" b="1" dirty="0">
                <a:latin typeface="+mn-ea"/>
              </a:rPr>
              <a:t>Session 4</a:t>
            </a:r>
          </a:p>
          <a:p>
            <a:pPr algn="ctr">
              <a:spcBef>
                <a:spcPts val="2400"/>
              </a:spcBef>
            </a:pPr>
            <a:r>
              <a:rPr lang="ko-KR" altLang="en-US" sz="2800" b="1" dirty="0" err="1">
                <a:latin typeface="+mn-ea"/>
              </a:rPr>
              <a:t>딥러닝</a:t>
            </a:r>
            <a:r>
              <a:rPr lang="ko-KR" altLang="en-US" sz="2800" b="1" dirty="0">
                <a:latin typeface="+mn-ea"/>
              </a:rPr>
              <a:t> 비지도 학습 </a:t>
            </a:r>
            <a:r>
              <a:rPr lang="en-US" altLang="ko-KR" sz="2800" b="1" dirty="0">
                <a:latin typeface="+mn-ea"/>
              </a:rPr>
              <a:t>: </a:t>
            </a:r>
            <a:r>
              <a:rPr lang="en-US" altLang="ko-KR" sz="2800" b="1" dirty="0" err="1">
                <a:latin typeface="+mn-ea"/>
              </a:rPr>
              <a:t>AutoEncoder</a:t>
            </a:r>
            <a:endParaRPr lang="en-US" altLang="ko-KR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9942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62ECB8B-D050-461A-8BDD-594A861966C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비지도 학습 </a:t>
            </a:r>
            <a:r>
              <a:rPr lang="en-US" altLang="ko-KR" dirty="0"/>
              <a:t>- </a:t>
            </a:r>
            <a:r>
              <a:rPr lang="ko-KR" altLang="en-US" dirty="0" err="1"/>
              <a:t>오토인코더</a:t>
            </a:r>
            <a:r>
              <a:rPr lang="en-US" altLang="ko-KR" dirty="0"/>
              <a:t>(Autoencoder)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6C33240-4AE1-43C1-83E6-0179AC7C4FC3}"/>
              </a:ext>
            </a:extLst>
          </p:cNvPr>
          <p:cNvGrpSpPr/>
          <p:nvPr/>
        </p:nvGrpSpPr>
        <p:grpSpPr>
          <a:xfrm>
            <a:off x="464308" y="1118582"/>
            <a:ext cx="8977384" cy="4687414"/>
            <a:chOff x="464308" y="1118582"/>
            <a:chExt cx="8977384" cy="397720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E880391-CD6A-4DB1-AC25-EFEAE3685A0E}"/>
                </a:ext>
              </a:extLst>
            </p:cNvPr>
            <p:cNvGrpSpPr/>
            <p:nvPr/>
          </p:nvGrpSpPr>
          <p:grpSpPr>
            <a:xfrm>
              <a:off x="464308" y="1118582"/>
              <a:ext cx="8977384" cy="1464818"/>
              <a:chOff x="5292510" y="1926453"/>
              <a:chExt cx="8977384" cy="1044749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16F93EFF-E0C2-4362-BB85-A6B4F8291565}"/>
                  </a:ext>
                </a:extLst>
              </p:cNvPr>
              <p:cNvSpPr/>
              <p:nvPr/>
            </p:nvSpPr>
            <p:spPr>
              <a:xfrm>
                <a:off x="5292510" y="1926453"/>
                <a:ext cx="1276967" cy="1044748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300"/>
                  </a:spcBef>
                </a:pPr>
                <a:r>
                  <a:rPr lang="ko-KR" altLang="en-US" sz="1400" b="1" dirty="0"/>
                  <a:t>비지도 학습</a:t>
                </a:r>
                <a:endParaRPr lang="en-US" altLang="ko-KR" sz="1400" b="1" dirty="0"/>
              </a:p>
              <a:p>
                <a:pPr algn="ctr">
                  <a:spcBef>
                    <a:spcPts val="300"/>
                  </a:spcBef>
                </a:pPr>
                <a:r>
                  <a:rPr lang="en-US" altLang="ko-KR" sz="1400" b="1" dirty="0"/>
                  <a:t>(Unsupervised Learning)</a:t>
                </a:r>
                <a:endParaRPr lang="ko-KR" altLang="en-US" sz="1400" b="1" dirty="0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7FA779D-4FBC-41F6-95B2-101D2404745A}"/>
                  </a:ext>
                </a:extLst>
              </p:cNvPr>
              <p:cNvSpPr/>
              <p:nvPr/>
            </p:nvSpPr>
            <p:spPr>
              <a:xfrm>
                <a:off x="6635099" y="1926454"/>
                <a:ext cx="7634795" cy="10447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rgbClr val="000000"/>
                    </a:solidFill>
                    <a:latin typeface="Ubuntu Condensed"/>
                  </a:rPr>
                  <a:t>데이터에 대한 레이블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Ubuntu Condensed"/>
                  </a:rPr>
                  <a:t>(Label)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Ubuntu Condensed"/>
                  </a:rPr>
                  <a:t>이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Ubuntu Condensed"/>
                  </a:rPr>
                  <a:t> 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Ubuntu Condensed"/>
                  </a:rPr>
                  <a:t>주어지지 않은 상태에서 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Ubuntu Condensed"/>
                  </a:rPr>
                  <a:t>Input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Ubuntu Condensed"/>
                  </a:rPr>
                  <a:t> 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Ubuntu Condensed"/>
                  </a:rPr>
                  <a:t>data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Ubuntu Condensed"/>
                  </a:rPr>
                  <a:t>만 가지고 특징을 정의하는 학습기법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rgbClr val="000000"/>
                    </a:solidFill>
                    <a:latin typeface="Ubuntu Condensed"/>
                  </a:rPr>
                  <a:t>특정 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Ubuntu Condensed"/>
                  </a:rPr>
                  <a:t>Input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Ubuntu Condensed"/>
                  </a:rPr>
                  <a:t>에 대하여 올바른 정답이 없는 데이터 집합이 주어지는 경우의 학습으로 데이터안에서 어떤 관계를 찾거나 데이터의 분포가 내포한 정보를 밝히는데 목적이 있음</a:t>
                </a:r>
                <a:endParaRPr lang="en-US" altLang="ko-KR" sz="1400" dirty="0">
                  <a:solidFill>
                    <a:srgbClr val="000000"/>
                  </a:solidFill>
                  <a:latin typeface="Ubuntu Condensed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rgbClr val="000000"/>
                    </a:solidFill>
                    <a:latin typeface="Ubuntu Condensed"/>
                  </a:rPr>
                  <a:t>대표적인 기법 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Ubuntu Condensed"/>
                  </a:rPr>
                  <a:t>– Clustering, Topic Modeling</a:t>
                </a:r>
                <a:endParaRPr lang="ko-KR" altLang="en-US" sz="1400" dirty="0">
                  <a:solidFill>
                    <a:srgbClr val="000000"/>
                  </a:solidFill>
                  <a:latin typeface="Ubuntu Condensed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D546CC2-A729-4DAF-8F72-9263F253D01B}"/>
                </a:ext>
              </a:extLst>
            </p:cNvPr>
            <p:cNvGrpSpPr/>
            <p:nvPr/>
          </p:nvGrpSpPr>
          <p:grpSpPr>
            <a:xfrm>
              <a:off x="464308" y="2643322"/>
              <a:ext cx="8977384" cy="2452462"/>
              <a:chOff x="5292510" y="1926453"/>
              <a:chExt cx="8977384" cy="78802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9C11EB0-C330-4979-AF8A-502C2C15FB8B}"/>
                  </a:ext>
                </a:extLst>
              </p:cNvPr>
              <p:cNvSpPr/>
              <p:nvPr/>
            </p:nvSpPr>
            <p:spPr>
              <a:xfrm>
                <a:off x="5292510" y="1926453"/>
                <a:ext cx="1276967" cy="788019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300"/>
                  </a:spcBef>
                </a:pPr>
                <a:r>
                  <a:rPr lang="ko-KR" altLang="en-US" sz="1400" b="1" dirty="0" err="1"/>
                  <a:t>오토인코더</a:t>
                </a:r>
                <a:endParaRPr lang="en-US" altLang="ko-KR" sz="1400" b="1" dirty="0"/>
              </a:p>
              <a:p>
                <a:pPr algn="ctr">
                  <a:spcBef>
                    <a:spcPts val="300"/>
                  </a:spcBef>
                </a:pPr>
                <a:r>
                  <a:rPr lang="en-US" altLang="ko-KR" sz="1400" b="1" dirty="0"/>
                  <a:t>(Autoencoder)</a:t>
                </a:r>
                <a:endParaRPr lang="ko-KR" altLang="en-US" sz="1400" b="1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EE0C1AE-A711-4D45-B175-B5752B36E2FE}"/>
                  </a:ext>
                </a:extLst>
              </p:cNvPr>
              <p:cNvSpPr/>
              <p:nvPr/>
            </p:nvSpPr>
            <p:spPr>
              <a:xfrm>
                <a:off x="6635099" y="1926454"/>
                <a:ext cx="7634795" cy="7880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rgbClr val="000000"/>
                    </a:solidFill>
                    <a:latin typeface="Ubuntu Condensed"/>
                  </a:rPr>
                  <a:t>인코더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Ubuntu Condensed"/>
                  </a:rPr>
                  <a:t>(Encoder)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Ubuntu Condensed"/>
                  </a:rPr>
                  <a:t>를 통해 입력 데이터에 대한 특징을 추출하고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Ubuntu Condensed"/>
                  </a:rPr>
                  <a:t>, </a:t>
                </a:r>
                <a:r>
                  <a:rPr lang="ko-KR" altLang="en-US" sz="1400" dirty="0" err="1">
                    <a:solidFill>
                      <a:srgbClr val="000000"/>
                    </a:solidFill>
                    <a:latin typeface="Ubuntu Condensed"/>
                  </a:rPr>
                  <a:t>디코더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Ubuntu Condensed"/>
                  </a:rPr>
                  <a:t>(Decoder)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Ubuntu Condensed"/>
                  </a:rPr>
                  <a:t>를 통해 원본 데이터를 재구성하는 학습방식</a:t>
                </a:r>
                <a:endParaRPr lang="en-US" altLang="ko-KR" sz="1400" dirty="0">
                  <a:solidFill>
                    <a:srgbClr val="000000"/>
                  </a:solidFill>
                  <a:latin typeface="Ubuntu Condensed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rgbClr val="000000"/>
                    </a:solidFill>
                    <a:latin typeface="Ubuntu Condensed"/>
                  </a:rPr>
                  <a:t>인코딩 과정에서 입력된 데이터의 핵심 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Ubuntu Condensed"/>
                  </a:rPr>
                  <a:t>Feature 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Ubuntu Condensed"/>
                  </a:rPr>
                  <a:t>정보만 은닉 층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Ubuntu Condensed"/>
                  </a:rPr>
                  <a:t>(Hidden Layer)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Ubuntu Condensed"/>
                  </a:rPr>
                  <a:t>에서 학습하고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Ubuntu Condensed"/>
                  </a:rPr>
                  <a:t>, 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Ubuntu Condensed"/>
                  </a:rPr>
                  <a:t>나머지 정보는 </a:t>
                </a:r>
                <a:r>
                  <a:rPr lang="ko-KR" altLang="en-US" sz="1400" dirty="0" err="1">
                    <a:solidFill>
                      <a:srgbClr val="000000"/>
                    </a:solidFill>
                    <a:latin typeface="Ubuntu Condensed"/>
                  </a:rPr>
                  <a:t>손실시킴</a:t>
                </a:r>
                <a:endParaRPr lang="ko-KR" altLang="en-US" sz="1400" dirty="0">
                  <a:solidFill>
                    <a:srgbClr val="000000"/>
                  </a:solidFill>
                  <a:latin typeface="Ubuntu Condensed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rgbClr val="000000"/>
                    </a:solidFill>
                    <a:latin typeface="Ubuntu Condensed"/>
                  </a:rPr>
                  <a:t>디코딩 과정에서 </a:t>
                </a:r>
                <a:r>
                  <a:rPr lang="ko-KR" altLang="en-US" sz="1400" dirty="0" err="1">
                    <a:solidFill>
                      <a:srgbClr val="000000"/>
                    </a:solidFill>
                    <a:latin typeface="Ubuntu Condensed"/>
                  </a:rPr>
                  <a:t>은닉층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Ubuntu Condensed"/>
                  </a:rPr>
                  <a:t>(Hidden Layer)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Ubuntu Condensed"/>
                  </a:rPr>
                  <a:t>의 </a:t>
                </a:r>
                <a:r>
                  <a:rPr lang="ko-KR" altLang="en-US" sz="1400" dirty="0" err="1">
                    <a:solidFill>
                      <a:srgbClr val="000000"/>
                    </a:solidFill>
                    <a:latin typeface="Ubuntu Condensed"/>
                  </a:rPr>
                  <a:t>출력값을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Ubuntu Condensed"/>
                  </a:rPr>
                  <a:t> 뽑았을 때 완벽한 값 복사가 아닌 </a:t>
                </a:r>
                <a:r>
                  <a:rPr lang="ko-KR" altLang="en-US" sz="1400" dirty="0" err="1">
                    <a:solidFill>
                      <a:srgbClr val="000000"/>
                    </a:solidFill>
                    <a:latin typeface="Ubuntu Condensed"/>
                  </a:rPr>
                  <a:t>입력값의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Ubuntu Condensed"/>
                  </a:rPr>
                  <a:t> 근사치가 됨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 sz="1400" dirty="0" err="1">
                    <a:solidFill>
                      <a:srgbClr val="000000"/>
                    </a:solidFill>
                    <a:latin typeface="Ubuntu Condensed"/>
                  </a:rPr>
                  <a:t>출력값이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Ubuntu Condensed"/>
                  </a:rPr>
                  <a:t> </a:t>
                </a:r>
                <a:r>
                  <a:rPr lang="ko-KR" altLang="en-US" sz="1400" dirty="0" err="1">
                    <a:solidFill>
                      <a:srgbClr val="000000"/>
                    </a:solidFill>
                    <a:latin typeface="Ubuntu Condensed"/>
                  </a:rPr>
                  <a:t>입력값과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Ubuntu Condensed"/>
                  </a:rPr>
                  <a:t> 최대한 같아지도록 튜닝 즉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Ubuntu Condensed"/>
                  </a:rPr>
                  <a:t>, </a:t>
                </a:r>
                <a:r>
                  <a:rPr lang="ko-KR" altLang="en-US" sz="1400" dirty="0" err="1">
                    <a:solidFill>
                      <a:srgbClr val="000000"/>
                    </a:solidFill>
                    <a:latin typeface="Ubuntu Condensed"/>
                  </a:rPr>
                  <a:t>입력값과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Ubuntu Condensed"/>
                  </a:rPr>
                  <a:t> </a:t>
                </a:r>
                <a:r>
                  <a:rPr lang="ko-KR" altLang="en-US" sz="1400" dirty="0" err="1">
                    <a:solidFill>
                      <a:srgbClr val="000000"/>
                    </a:solidFill>
                    <a:latin typeface="Ubuntu Condensed"/>
                  </a:rPr>
                  <a:t>출력값이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Ubuntu Condensed"/>
                  </a:rPr>
                  <a:t> 최대한 비슷하게 만드는 가중치를 찾아냄으로써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Ubuntu Condensed"/>
                  </a:rPr>
                  <a:t>, Feature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Ubuntu Condensed"/>
                  </a:rPr>
                  <a:t>를 잘 추출할 수 있게 하는 것이 </a:t>
                </a:r>
                <a:r>
                  <a:rPr lang="ko-KR" altLang="en-US" sz="1400" dirty="0" err="1">
                    <a:solidFill>
                      <a:srgbClr val="000000"/>
                    </a:solidFill>
                    <a:latin typeface="Ubuntu Condensed"/>
                  </a:rPr>
                  <a:t>오토인코더의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Ubuntu Condensed"/>
                  </a:rPr>
                  <a:t> 원리</a:t>
                </a:r>
                <a:endParaRPr lang="en-US" altLang="ko-KR" sz="1400" dirty="0">
                  <a:solidFill>
                    <a:srgbClr val="000000"/>
                  </a:solidFill>
                  <a:latin typeface="Ubuntu Condensed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 sz="1400" dirty="0" err="1">
                    <a:solidFill>
                      <a:srgbClr val="000000"/>
                    </a:solidFill>
                    <a:latin typeface="Ubuntu Condensed"/>
                  </a:rPr>
                  <a:t>오토인코더는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Ubuntu Condensed"/>
                  </a:rPr>
                  <a:t> 단순히 입력을 출력으로 복사하는 신경망이지만 몇가지 제약을 줌으로써 데이터를 압축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Ubuntu Condensed"/>
                  </a:rPr>
                  <a:t>(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Ubuntu Condensed"/>
                  </a:rPr>
                  <a:t>차원축소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Ubuntu Condensed"/>
                  </a:rPr>
                  <a:t>)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Ubuntu Condensed"/>
                  </a:rPr>
                  <a:t>하는 등 데이터의 표현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Ubuntu Condensed"/>
                  </a:rPr>
                  <a:t>(Representation)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Ubuntu Condensed"/>
                  </a:rPr>
                  <a:t>을 더욱 효율적으로 하도록 하는 방법임 </a:t>
                </a:r>
                <a:endParaRPr lang="en-US" altLang="ko-KR" sz="1400" dirty="0">
                  <a:solidFill>
                    <a:srgbClr val="000000"/>
                  </a:solidFill>
                  <a:latin typeface="Ubuntu Condense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4640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228787-A7AA-4119-8B8F-728E9B93ED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오토 인코더의 학습 과정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D9C59F7-C371-4909-875F-921CB69E5D16}"/>
              </a:ext>
            </a:extLst>
          </p:cNvPr>
          <p:cNvGrpSpPr/>
          <p:nvPr/>
        </p:nvGrpSpPr>
        <p:grpSpPr>
          <a:xfrm>
            <a:off x="342901" y="1606101"/>
            <a:ext cx="6311900" cy="3798936"/>
            <a:chOff x="215900" y="1292148"/>
            <a:chExt cx="7332707" cy="4413328"/>
          </a:xfrm>
        </p:grpSpPr>
        <p:pic>
          <p:nvPicPr>
            <p:cNvPr id="1032" name="Picture 8" descr="Image result for autoencoder">
              <a:extLst>
                <a:ext uri="{FF2B5EF4-FFF2-40B4-BE49-F238E27FC236}">
                  <a16:creationId xmlns:a16="http://schemas.microsoft.com/office/drawing/2014/main" id="{33D8A79E-D592-4E91-A8E9-1DEFD169D7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465" y="1694752"/>
              <a:ext cx="7180307" cy="3876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F58C7E2-DB0C-4F05-9C7B-712D2F95CACD}"/>
                </a:ext>
              </a:extLst>
            </p:cNvPr>
            <p:cNvSpPr/>
            <p:nvPr/>
          </p:nvSpPr>
          <p:spPr>
            <a:xfrm>
              <a:off x="215900" y="1292148"/>
              <a:ext cx="4140200" cy="4190756"/>
            </a:xfrm>
            <a:prstGeom prst="rect">
              <a:avLst/>
            </a:prstGeom>
            <a:noFill/>
            <a:ln w="28575">
              <a:solidFill>
                <a:srgbClr val="A8202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44000" rtlCol="0" anchor="ctr"/>
            <a:lstStyle/>
            <a:p>
              <a:pPr algn="ctr"/>
              <a:endParaRPr lang="ko-KR" altLang="en-US" b="1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4C1C874-C208-40E3-93ED-2D3242D9A719}"/>
                </a:ext>
              </a:extLst>
            </p:cNvPr>
            <p:cNvSpPr/>
            <p:nvPr/>
          </p:nvSpPr>
          <p:spPr>
            <a:xfrm>
              <a:off x="3408407" y="1514720"/>
              <a:ext cx="4140200" cy="4190756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44000" rtlCol="0" anchor="ctr"/>
            <a:lstStyle/>
            <a:p>
              <a:pPr algn="ctr"/>
              <a:endParaRPr lang="ko-KR" altLang="en-US" b="1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D21854-6D4F-44D8-A38E-6E8D3206F3B7}"/>
              </a:ext>
            </a:extLst>
          </p:cNvPr>
          <p:cNvSpPr/>
          <p:nvPr/>
        </p:nvSpPr>
        <p:spPr>
          <a:xfrm>
            <a:off x="1599791" y="5289649"/>
            <a:ext cx="953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A82020"/>
                </a:solidFill>
                <a:latin typeface="Ubuntu Condensed"/>
              </a:rPr>
              <a:t>Encoder</a:t>
            </a:r>
            <a:endParaRPr lang="ko-KR" altLang="en-US" b="1" dirty="0">
              <a:solidFill>
                <a:srgbClr val="A8202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6D08AD-58DB-4079-8CAB-D333F2635C9A}"/>
              </a:ext>
            </a:extLst>
          </p:cNvPr>
          <p:cNvSpPr/>
          <p:nvPr/>
        </p:nvSpPr>
        <p:spPr>
          <a:xfrm>
            <a:off x="4395991" y="5474315"/>
            <a:ext cx="985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Ubuntu Condensed"/>
              </a:rPr>
              <a:t>Decoder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CFB3F710-8E48-4BB7-8212-93F5F979E9B6}"/>
              </a:ext>
            </a:extLst>
          </p:cNvPr>
          <p:cNvSpPr/>
          <p:nvPr/>
        </p:nvSpPr>
        <p:spPr>
          <a:xfrm rot="5400000">
            <a:off x="7848629" y="311981"/>
            <a:ext cx="913943" cy="2514997"/>
          </a:xfrm>
          <a:prstGeom prst="homePlate">
            <a:avLst>
              <a:gd name="adj" fmla="val 21808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B3EC17A7-0B45-4CEE-99FC-6587FEDE62F5}"/>
              </a:ext>
            </a:extLst>
          </p:cNvPr>
          <p:cNvSpPr/>
          <p:nvPr/>
        </p:nvSpPr>
        <p:spPr>
          <a:xfrm rot="5400000">
            <a:off x="7848629" y="1327121"/>
            <a:ext cx="913943" cy="2514997"/>
          </a:xfrm>
          <a:prstGeom prst="homePlate">
            <a:avLst>
              <a:gd name="adj" fmla="val 21808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F01B83CD-8129-499E-97AC-0957CB963570}"/>
              </a:ext>
            </a:extLst>
          </p:cNvPr>
          <p:cNvSpPr/>
          <p:nvPr/>
        </p:nvSpPr>
        <p:spPr>
          <a:xfrm rot="5400000">
            <a:off x="7848627" y="2374973"/>
            <a:ext cx="913943" cy="2514997"/>
          </a:xfrm>
          <a:prstGeom prst="homePlate">
            <a:avLst>
              <a:gd name="adj" fmla="val 21808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49A8353B-A5C2-4C2A-85CB-C9DABABDF139}"/>
              </a:ext>
            </a:extLst>
          </p:cNvPr>
          <p:cNvSpPr/>
          <p:nvPr/>
        </p:nvSpPr>
        <p:spPr>
          <a:xfrm rot="5400000">
            <a:off x="7842942" y="3443603"/>
            <a:ext cx="913943" cy="2514997"/>
          </a:xfrm>
          <a:prstGeom prst="homePlate">
            <a:avLst>
              <a:gd name="adj" fmla="val 21808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각형 18">
            <a:extLst>
              <a:ext uri="{FF2B5EF4-FFF2-40B4-BE49-F238E27FC236}">
                <a16:creationId xmlns:a16="http://schemas.microsoft.com/office/drawing/2014/main" id="{BE75AE1B-8D5E-482F-A37D-C7DAC3C2FF90}"/>
              </a:ext>
            </a:extLst>
          </p:cNvPr>
          <p:cNvSpPr/>
          <p:nvPr/>
        </p:nvSpPr>
        <p:spPr>
          <a:xfrm rot="5400000">
            <a:off x="7842942" y="4514125"/>
            <a:ext cx="913943" cy="2514997"/>
          </a:xfrm>
          <a:prstGeom prst="homePlate">
            <a:avLst>
              <a:gd name="adj" fmla="val 21808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B43DBC-7886-4A79-B8A8-0D0C9C983EC0}"/>
              </a:ext>
            </a:extLst>
          </p:cNvPr>
          <p:cNvSpPr txBox="1"/>
          <p:nvPr/>
        </p:nvSpPr>
        <p:spPr>
          <a:xfrm>
            <a:off x="7265205" y="1125976"/>
            <a:ext cx="2109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입력값과</a:t>
            </a:r>
            <a:r>
              <a:rPr lang="ko-KR" altLang="en-US" sz="1200" b="1" dirty="0">
                <a:solidFill>
                  <a:schemeClr val="bg1"/>
                </a:solidFill>
              </a:rPr>
              <a:t> </a:t>
            </a:r>
            <a:r>
              <a:rPr lang="en-US" altLang="ko-KR" sz="1200" b="1" dirty="0">
                <a:solidFill>
                  <a:schemeClr val="bg1"/>
                </a:solidFill>
              </a:rPr>
              <a:t>Hidden Layer</a:t>
            </a:r>
            <a:r>
              <a:rPr lang="ko-KR" altLang="en-US" sz="1200" b="1" dirty="0">
                <a:solidFill>
                  <a:schemeClr val="bg1"/>
                </a:solidFill>
              </a:rPr>
              <a:t>의 가중치를 계산해 </a:t>
            </a:r>
            <a:r>
              <a:rPr lang="en-US" altLang="ko-KR" sz="1200" b="1" dirty="0">
                <a:solidFill>
                  <a:schemeClr val="bg1"/>
                </a:solidFill>
              </a:rPr>
              <a:t>Sigmoid </a:t>
            </a:r>
            <a:r>
              <a:rPr lang="ko-KR" altLang="en-US" sz="1200" b="1" dirty="0">
                <a:solidFill>
                  <a:schemeClr val="bg1"/>
                </a:solidFill>
              </a:rPr>
              <a:t>함수로 </a:t>
            </a:r>
            <a:r>
              <a:rPr lang="en-US" altLang="ko-KR" sz="1200" b="1" dirty="0">
                <a:solidFill>
                  <a:schemeClr val="bg1"/>
                </a:solidFill>
              </a:rPr>
              <a:t>Feature mapping</a:t>
            </a: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(Encoded layer)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E0CAD4-2D44-474A-A3D1-6DE3ED8B38D7}"/>
              </a:ext>
            </a:extLst>
          </p:cNvPr>
          <p:cNvSpPr txBox="1"/>
          <p:nvPr/>
        </p:nvSpPr>
        <p:spPr>
          <a:xfrm>
            <a:off x="7308975" y="2183360"/>
            <a:ext cx="210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Encoded layer</a:t>
            </a:r>
            <a:r>
              <a:rPr lang="ko-KR" altLang="en-US" sz="1200" b="1" dirty="0">
                <a:solidFill>
                  <a:schemeClr val="bg1"/>
                </a:solidFill>
              </a:rPr>
              <a:t>와 출력 값의 가중치를 계산해 </a:t>
            </a:r>
            <a:r>
              <a:rPr lang="en-US" altLang="ko-KR" sz="1200" b="1" dirty="0">
                <a:solidFill>
                  <a:schemeClr val="bg1"/>
                </a:solidFill>
              </a:rPr>
              <a:t>Feature</a:t>
            </a:r>
            <a:r>
              <a:rPr lang="ko-KR" altLang="en-US" sz="1200" b="1" dirty="0">
                <a:solidFill>
                  <a:schemeClr val="bg1"/>
                </a:solidFill>
              </a:rPr>
              <a:t>를 </a:t>
            </a:r>
            <a:r>
              <a:rPr lang="en-US" altLang="ko-KR" sz="1200" b="1" dirty="0">
                <a:solidFill>
                  <a:schemeClr val="bg1"/>
                </a:solidFill>
              </a:rPr>
              <a:t>Mapping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B65C5E-0B6E-47D8-86E7-7F04B964CC6F}"/>
                  </a:ext>
                </a:extLst>
              </p:cNvPr>
              <p:cNvSpPr txBox="1"/>
              <p:nvPr/>
            </p:nvSpPr>
            <p:spPr>
              <a:xfrm>
                <a:off x="7195670" y="3232719"/>
                <a:ext cx="2207200" cy="650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ko-KR" altLang="en-US" sz="1200" b="1" dirty="0">
                    <a:solidFill>
                      <a:schemeClr val="bg1"/>
                    </a:solidFill>
                  </a:rPr>
                  <a:t>와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en-US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en-US" altLang="ko-KR" sz="1200" b="1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간 </a:t>
                </a:r>
                <a:r>
                  <a:rPr lang="en-US" altLang="ko-KR" sz="1200" b="1" dirty="0">
                    <a:solidFill>
                      <a:schemeClr val="bg1"/>
                    </a:solidFill>
                  </a:rPr>
                  <a:t>MSE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를 </a:t>
                </a:r>
                <a:r>
                  <a:rPr lang="en-US" altLang="ko-KR" sz="1200" b="1" dirty="0">
                    <a:solidFill>
                      <a:schemeClr val="bg1"/>
                    </a:solidFill>
                  </a:rPr>
                  <a:t>Loss function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으로 정의하고</a:t>
                </a:r>
                <a:r>
                  <a:rPr lang="en-US" altLang="ko-KR" sz="1200" b="1" dirty="0">
                    <a:solidFill>
                      <a:schemeClr val="bg1"/>
                    </a:solidFill>
                  </a:rPr>
                  <a:t>, Optimizer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로 최적화</a:t>
                </a:r>
                <a:endParaRPr lang="en-US" altLang="ko-KR" sz="12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B65C5E-0B6E-47D8-86E7-7F04B964C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670" y="3232719"/>
                <a:ext cx="2207200" cy="650947"/>
              </a:xfrm>
              <a:prstGeom prst="rect">
                <a:avLst/>
              </a:prstGeom>
              <a:blipFill>
                <a:blip r:embed="rId3"/>
                <a:stretch>
                  <a:fillRect t="-1869" b="-65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B615DAB-3518-43F1-83AF-63022F22DC24}"/>
              </a:ext>
            </a:extLst>
          </p:cNvPr>
          <p:cNvSpPr txBox="1"/>
          <p:nvPr/>
        </p:nvSpPr>
        <p:spPr>
          <a:xfrm>
            <a:off x="7195670" y="4400426"/>
            <a:ext cx="2207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chemeClr val="bg1"/>
                </a:solidFill>
              </a:rPr>
              <a:t>Backpropogation</a:t>
            </a:r>
            <a:r>
              <a:rPr lang="ko-KR" altLang="en-US" sz="1200" b="1" dirty="0">
                <a:solidFill>
                  <a:schemeClr val="bg1"/>
                </a:solidFill>
              </a:rPr>
              <a:t>으로 가중치 </a:t>
            </a:r>
            <a:r>
              <a:rPr lang="en-US" altLang="ko-KR" sz="1200" b="1" dirty="0">
                <a:solidFill>
                  <a:schemeClr val="bg1"/>
                </a:solidFill>
              </a:rPr>
              <a:t>update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1ADBCB-3BCC-4E9E-AFDB-9A32F45C0132}"/>
                  </a:ext>
                </a:extLst>
              </p:cNvPr>
              <p:cNvSpPr txBox="1"/>
              <p:nvPr/>
            </p:nvSpPr>
            <p:spPr>
              <a:xfrm>
                <a:off x="7185479" y="5415780"/>
                <a:ext cx="2207200" cy="650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</a:rPr>
                  <a:t>Input layer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의 </a:t>
                </a:r>
                <a14:m>
                  <m:oMath xmlns:m="http://schemas.openxmlformats.org/officeDocument/2006/math">
                    <m:r>
                      <a:rPr lang="en-US" altLang="ko-KR" sz="1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ko-KR" sz="1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b="1" dirty="0">
                    <a:solidFill>
                      <a:schemeClr val="bg1"/>
                    </a:solidFill>
                  </a:rPr>
                  <a:t>와 가장 근사한 값으로 </a:t>
                </a:r>
                <a:r>
                  <a:rPr lang="en-US" altLang="ko-KR" sz="1200" b="1" dirty="0">
                    <a:solidFill>
                      <a:schemeClr val="bg1"/>
                    </a:solidFill>
                  </a:rPr>
                  <a:t>output layer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의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en-US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en-US" altLang="ko-KR" sz="1200" b="1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를 추정함</a:t>
                </a:r>
                <a:endParaRPr lang="en-US" altLang="ko-KR" sz="12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1ADBCB-3BCC-4E9E-AFDB-9A32F45C0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479" y="5415780"/>
                <a:ext cx="2207200" cy="650947"/>
              </a:xfrm>
              <a:prstGeom prst="rect">
                <a:avLst/>
              </a:prstGeom>
              <a:blipFill>
                <a:blip r:embed="rId4"/>
                <a:stretch>
                  <a:fillRect t="-935" b="-46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325986CE-8AAD-4115-9DF3-039D53726082}"/>
              </a:ext>
            </a:extLst>
          </p:cNvPr>
          <p:cNvSpPr/>
          <p:nvPr/>
        </p:nvSpPr>
        <p:spPr>
          <a:xfrm>
            <a:off x="6930240" y="1013711"/>
            <a:ext cx="378735" cy="334220"/>
          </a:xfrm>
          <a:prstGeom prst="ellipse">
            <a:avLst/>
          </a:prstGeom>
          <a:solidFill>
            <a:srgbClr val="A820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ctr"/>
            <a:r>
              <a:rPr lang="en-US" altLang="ko-KR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ko-KR" altLang="en-US" b="1" i="1" dirty="0">
              <a:latin typeface="Cambria Math" panose="02040503050406030204" pitchFamily="18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B02C805-26C9-4845-AA16-1F27E415F583}"/>
              </a:ext>
            </a:extLst>
          </p:cNvPr>
          <p:cNvSpPr/>
          <p:nvPr/>
        </p:nvSpPr>
        <p:spPr>
          <a:xfrm>
            <a:off x="6930240" y="1987804"/>
            <a:ext cx="378735" cy="334220"/>
          </a:xfrm>
          <a:prstGeom prst="ellipse">
            <a:avLst/>
          </a:prstGeom>
          <a:solidFill>
            <a:srgbClr val="A820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ctr"/>
            <a:r>
              <a:rPr lang="en-US" altLang="ko-KR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ko-KR" altLang="en-US" b="1" i="1" dirty="0">
              <a:latin typeface="Cambria Math" panose="02040503050406030204" pitchFamily="18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133E619-46CE-4506-B923-0A36519497DB}"/>
              </a:ext>
            </a:extLst>
          </p:cNvPr>
          <p:cNvSpPr/>
          <p:nvPr/>
        </p:nvSpPr>
        <p:spPr>
          <a:xfrm>
            <a:off x="6930240" y="3055805"/>
            <a:ext cx="378735" cy="334220"/>
          </a:xfrm>
          <a:prstGeom prst="ellipse">
            <a:avLst/>
          </a:prstGeom>
          <a:solidFill>
            <a:srgbClr val="A820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ctr"/>
            <a:r>
              <a:rPr lang="en-US" altLang="ko-KR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ko-KR" altLang="en-US" b="1" i="1" dirty="0">
              <a:latin typeface="Cambria Math" panose="02040503050406030204" pitchFamily="18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45A0717-53F7-4598-A0F4-F8DD8DC507ED}"/>
              </a:ext>
            </a:extLst>
          </p:cNvPr>
          <p:cNvSpPr/>
          <p:nvPr/>
        </p:nvSpPr>
        <p:spPr>
          <a:xfrm>
            <a:off x="6930240" y="4124641"/>
            <a:ext cx="378735" cy="334220"/>
          </a:xfrm>
          <a:prstGeom prst="ellipse">
            <a:avLst/>
          </a:prstGeom>
          <a:solidFill>
            <a:srgbClr val="A820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ctr"/>
            <a:r>
              <a:rPr lang="en-US" altLang="ko-KR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ko-KR" altLang="en-US" b="1" i="1" dirty="0">
              <a:latin typeface="Cambria Math" panose="02040503050406030204" pitchFamily="18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EDDD9F4-B0CE-42FD-AF17-8C7BCFFDC10B}"/>
              </a:ext>
            </a:extLst>
          </p:cNvPr>
          <p:cNvSpPr/>
          <p:nvPr/>
        </p:nvSpPr>
        <p:spPr>
          <a:xfrm>
            <a:off x="6930240" y="5172062"/>
            <a:ext cx="378735" cy="334220"/>
          </a:xfrm>
          <a:prstGeom prst="ellipse">
            <a:avLst/>
          </a:prstGeom>
          <a:solidFill>
            <a:srgbClr val="A820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ctr"/>
            <a:r>
              <a:rPr lang="en-US" altLang="ko-KR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ko-KR" altLang="en-US" b="1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71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3ED8AC0-32FF-4601-AFD0-62BC609917AA}"/>
              </a:ext>
            </a:extLst>
          </p:cNvPr>
          <p:cNvSpPr/>
          <p:nvPr/>
        </p:nvSpPr>
        <p:spPr>
          <a:xfrm>
            <a:off x="2601685" y="2055224"/>
            <a:ext cx="4702629" cy="24885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C5898-3DCC-44CF-9C92-83BC0F4494DC}"/>
              </a:ext>
            </a:extLst>
          </p:cNvPr>
          <p:cNvSpPr txBox="1"/>
          <p:nvPr/>
        </p:nvSpPr>
        <p:spPr>
          <a:xfrm>
            <a:off x="2889067" y="2514686"/>
            <a:ext cx="4127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altLang="ko-KR" sz="2000" b="1" dirty="0">
                <a:latin typeface="+mn-ea"/>
              </a:rPr>
              <a:t>Session 5</a:t>
            </a:r>
          </a:p>
          <a:p>
            <a:pPr algn="ctr">
              <a:spcBef>
                <a:spcPts val="2400"/>
              </a:spcBef>
            </a:pPr>
            <a:r>
              <a:rPr lang="en-US" altLang="ko-KR" sz="2800" b="1" dirty="0">
                <a:latin typeface="+mn-ea"/>
              </a:rPr>
              <a:t>Wrap-up </a:t>
            </a:r>
            <a:r>
              <a:rPr lang="ko-KR" altLang="en-US" sz="2800" b="1" dirty="0">
                <a:latin typeface="+mn-ea"/>
              </a:rPr>
              <a:t>및 금융과 </a:t>
            </a:r>
            <a:r>
              <a:rPr lang="ko-KR" altLang="en-US" sz="2800" b="1" dirty="0" err="1">
                <a:latin typeface="+mn-ea"/>
              </a:rPr>
              <a:t>딥러닝</a:t>
            </a:r>
            <a:r>
              <a:rPr lang="ko-KR" altLang="en-US" sz="2800" b="1" dirty="0">
                <a:latin typeface="+mn-ea"/>
              </a:rPr>
              <a:t> 미래</a:t>
            </a:r>
            <a:endParaRPr lang="en-US" altLang="ko-KR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0806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37F051C-B861-4003-8193-C4071F7A4F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딥러닝의</a:t>
            </a:r>
            <a:r>
              <a:rPr lang="ko-KR" altLang="en-US" dirty="0"/>
              <a:t> 큰 구조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797E30-15EA-4E0E-AAB2-E4D90CEFB21E}"/>
              </a:ext>
            </a:extLst>
          </p:cNvPr>
          <p:cNvSpPr/>
          <p:nvPr/>
        </p:nvSpPr>
        <p:spPr>
          <a:xfrm>
            <a:off x="3900487" y="846460"/>
            <a:ext cx="2105025" cy="6000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신경망</a:t>
            </a:r>
            <a:endParaRPr lang="en-US" altLang="ko-KR" sz="1400" b="1" dirty="0">
              <a:latin typeface="+mn-ea"/>
            </a:endParaRPr>
          </a:p>
          <a:p>
            <a:pPr algn="ctr"/>
            <a:r>
              <a:rPr lang="en-US" altLang="ko-KR" sz="1400" b="1" dirty="0">
                <a:latin typeface="+mn-ea"/>
              </a:rPr>
              <a:t>(Neural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network)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1F79C1-1EAF-4EE2-929A-5685CC942309}"/>
              </a:ext>
            </a:extLst>
          </p:cNvPr>
          <p:cNvSpPr/>
          <p:nvPr/>
        </p:nvSpPr>
        <p:spPr>
          <a:xfrm>
            <a:off x="1660921" y="1979480"/>
            <a:ext cx="2105025" cy="6905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지도학습</a:t>
            </a:r>
            <a:endParaRPr lang="en-US" altLang="ko-KR" sz="1400" b="1" dirty="0">
              <a:latin typeface="+mn-ea"/>
            </a:endParaRPr>
          </a:p>
          <a:p>
            <a:pPr algn="ctr"/>
            <a:r>
              <a:rPr lang="en-US" altLang="ko-KR" sz="1400" b="1" dirty="0">
                <a:latin typeface="+mn-ea"/>
              </a:rPr>
              <a:t>(Supervised learning)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3B186A-627C-47F7-9FD0-636AB112647B}"/>
              </a:ext>
            </a:extLst>
          </p:cNvPr>
          <p:cNvSpPr/>
          <p:nvPr/>
        </p:nvSpPr>
        <p:spPr>
          <a:xfrm>
            <a:off x="6068620" y="1979479"/>
            <a:ext cx="2105025" cy="6905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비지도학습</a:t>
            </a:r>
            <a:endParaRPr lang="en-US" altLang="ko-KR" sz="1400" b="1" dirty="0">
              <a:latin typeface="+mn-ea"/>
            </a:endParaRPr>
          </a:p>
          <a:p>
            <a:pPr algn="ctr"/>
            <a:r>
              <a:rPr lang="en-US" altLang="ko-KR" sz="1400" b="1" dirty="0">
                <a:latin typeface="+mn-ea"/>
              </a:rPr>
              <a:t>(Unsupervised learning)</a:t>
            </a:r>
            <a:endParaRPr lang="ko-KR" altLang="en-US" sz="1400" b="1" dirty="0">
              <a:latin typeface="+mn-ea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D9F85DD-F80E-4889-B531-CB32956F0EE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566745" y="593225"/>
            <a:ext cx="532944" cy="2239566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D74D600-F5A1-42A5-8523-914E75CB622E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16200000" flipH="1">
            <a:off x="5770595" y="628940"/>
            <a:ext cx="532943" cy="216813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74ED3F-F91B-4FEE-B542-9776A7E50911}"/>
              </a:ext>
            </a:extLst>
          </p:cNvPr>
          <p:cNvSpPr/>
          <p:nvPr/>
        </p:nvSpPr>
        <p:spPr>
          <a:xfrm>
            <a:off x="714377" y="3037385"/>
            <a:ext cx="1490663" cy="6000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ctr"/>
            <a:r>
              <a:rPr lang="ko-KR" altLang="en-US" sz="1200" b="1" dirty="0">
                <a:latin typeface="+mn-ea"/>
              </a:rPr>
              <a:t>전방향네트워크</a:t>
            </a:r>
            <a:r>
              <a:rPr lang="en-US" altLang="ko-KR" sz="1200" b="1" dirty="0">
                <a:latin typeface="+mn-ea"/>
              </a:rPr>
              <a:t>;</a:t>
            </a:r>
          </a:p>
          <a:p>
            <a:pPr algn="ctr"/>
            <a:r>
              <a:rPr lang="ko-KR" altLang="en-US" sz="1200" b="1" dirty="0">
                <a:latin typeface="+mn-ea"/>
              </a:rPr>
              <a:t>완전연결신경망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7C559A-4A13-4BCE-A075-3D724D8EFC9F}"/>
              </a:ext>
            </a:extLst>
          </p:cNvPr>
          <p:cNvSpPr/>
          <p:nvPr/>
        </p:nvSpPr>
        <p:spPr>
          <a:xfrm>
            <a:off x="1801811" y="4105195"/>
            <a:ext cx="1490663" cy="6000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ctr"/>
            <a:r>
              <a:rPr lang="ko-KR" altLang="en-US" sz="1200" b="1" dirty="0" err="1">
                <a:latin typeface="+mn-ea"/>
              </a:rPr>
              <a:t>합성곱</a:t>
            </a:r>
            <a:r>
              <a:rPr lang="ko-KR" altLang="en-US" sz="1200" b="1" dirty="0">
                <a:latin typeface="+mn-ea"/>
              </a:rPr>
              <a:t> 신경망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en-US" altLang="ko-KR" sz="1200" b="1" dirty="0">
                <a:latin typeface="+mn-ea"/>
              </a:rPr>
              <a:t>(CNN)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7186BD-A197-4643-8FB1-C961F69B67A9}"/>
              </a:ext>
            </a:extLst>
          </p:cNvPr>
          <p:cNvSpPr/>
          <p:nvPr/>
        </p:nvSpPr>
        <p:spPr>
          <a:xfrm>
            <a:off x="3867548" y="4105198"/>
            <a:ext cx="1490663" cy="6000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ctr"/>
            <a:r>
              <a:rPr lang="ko-KR" altLang="en-US" sz="1200" b="1" dirty="0">
                <a:latin typeface="+mn-ea"/>
              </a:rPr>
              <a:t>순환 신경망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en-US" altLang="ko-KR" sz="1200" b="1" dirty="0">
                <a:latin typeface="+mn-ea"/>
              </a:rPr>
              <a:t>(RNN)</a:t>
            </a:r>
            <a:endParaRPr lang="ko-KR" altLang="en-US" sz="1200" b="1" dirty="0">
              <a:latin typeface="+mn-ea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F0387CE-037C-4993-BCA2-E84665D5A591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rot="5400000" flipH="1" flipV="1">
            <a:off x="1902901" y="2226853"/>
            <a:ext cx="367341" cy="125372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C7387B3-6038-4E51-BBFC-CA9E76B761C9}"/>
              </a:ext>
            </a:extLst>
          </p:cNvPr>
          <p:cNvCxnSpPr>
            <a:cxnSpLocks/>
            <a:stCxn id="53" idx="1"/>
          </p:cNvCxnSpPr>
          <p:nvPr/>
        </p:nvCxnSpPr>
        <p:spPr>
          <a:xfrm rot="10800000">
            <a:off x="4037607" y="4705270"/>
            <a:ext cx="270273" cy="49374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51A9C980-ADED-4F68-8EA3-7AEEBA2590FE}"/>
              </a:ext>
            </a:extLst>
          </p:cNvPr>
          <p:cNvCxnSpPr>
            <a:cxnSpLocks/>
            <a:stCxn id="15" idx="0"/>
            <a:endCxn id="14" idx="3"/>
          </p:cNvCxnSpPr>
          <p:nvPr/>
        </p:nvCxnSpPr>
        <p:spPr>
          <a:xfrm rot="16200000" flipV="1">
            <a:off x="1992206" y="3550257"/>
            <a:ext cx="767772" cy="342103"/>
          </a:xfrm>
          <a:prstGeom prst="bentConnector2">
            <a:avLst/>
          </a:prstGeom>
          <a:ln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AB49CBC-6128-45A6-8E2D-186E2CFE6C34}"/>
              </a:ext>
            </a:extLst>
          </p:cNvPr>
          <p:cNvSpPr/>
          <p:nvPr/>
        </p:nvSpPr>
        <p:spPr>
          <a:xfrm>
            <a:off x="4307879" y="4898980"/>
            <a:ext cx="1490663" cy="6000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ctr"/>
            <a:r>
              <a:rPr lang="ko-KR" altLang="en-US" sz="1200" b="1" dirty="0">
                <a:latin typeface="+mn-ea"/>
              </a:rPr>
              <a:t>장단기기억신경망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en-US" altLang="ko-KR" sz="1200" b="1" dirty="0">
                <a:latin typeface="+mn-ea"/>
              </a:rPr>
              <a:t>(LSTM)</a:t>
            </a:r>
            <a:endParaRPr lang="ko-KR" altLang="en-US" sz="1200" b="1" dirty="0">
              <a:latin typeface="+mn-ea"/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16D7E6D1-5E1C-443B-A1F1-BFECB77243E2}"/>
              </a:ext>
            </a:extLst>
          </p:cNvPr>
          <p:cNvCxnSpPr>
            <a:cxnSpLocks/>
            <a:stCxn id="16" idx="0"/>
            <a:endCxn id="14" idx="3"/>
          </p:cNvCxnSpPr>
          <p:nvPr/>
        </p:nvCxnSpPr>
        <p:spPr>
          <a:xfrm rot="16200000" flipV="1">
            <a:off x="3025073" y="2517391"/>
            <a:ext cx="767775" cy="2407840"/>
          </a:xfrm>
          <a:prstGeom prst="bentConnector2">
            <a:avLst/>
          </a:prstGeom>
          <a:ln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DA55A5-9EB4-4F7C-B5BF-AE7E6902995E}"/>
              </a:ext>
            </a:extLst>
          </p:cNvPr>
          <p:cNvSpPr/>
          <p:nvPr/>
        </p:nvSpPr>
        <p:spPr>
          <a:xfrm>
            <a:off x="7121133" y="3258684"/>
            <a:ext cx="2491976" cy="6000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ctr"/>
            <a:r>
              <a:rPr lang="ko-KR" altLang="en-US" sz="1200" b="1" dirty="0" err="1">
                <a:latin typeface="+mn-ea"/>
              </a:rPr>
              <a:t>오토인코더</a:t>
            </a:r>
            <a:r>
              <a:rPr lang="en-US" altLang="ko-KR" sz="1200" b="1" dirty="0">
                <a:latin typeface="+mn-ea"/>
              </a:rPr>
              <a:t>(Autoencoder)</a:t>
            </a:r>
            <a:endParaRPr lang="ko-KR" altLang="en-US" sz="1200" b="1" dirty="0">
              <a:latin typeface="+mn-ea"/>
            </a:endParaRP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51934BC4-3B0B-4CF9-B5A2-980F37DE1124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>
            <a:off x="6467477" y="2686322"/>
            <a:ext cx="653656" cy="87240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B41C52DA-008B-48B2-9E4C-72AC62AE6857}"/>
              </a:ext>
            </a:extLst>
          </p:cNvPr>
          <p:cNvCxnSpPr>
            <a:cxnSpLocks/>
            <a:stCxn id="70" idx="1"/>
          </p:cNvCxnSpPr>
          <p:nvPr/>
        </p:nvCxnSpPr>
        <p:spPr>
          <a:xfrm rot="10800000">
            <a:off x="6467479" y="2686321"/>
            <a:ext cx="653655" cy="160832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4735B5D-36EA-4A74-A18C-49D5037A6F84}"/>
              </a:ext>
            </a:extLst>
          </p:cNvPr>
          <p:cNvSpPr/>
          <p:nvPr/>
        </p:nvSpPr>
        <p:spPr>
          <a:xfrm>
            <a:off x="7121133" y="3994605"/>
            <a:ext cx="2491976" cy="6000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ctr"/>
            <a:r>
              <a:rPr lang="ko-KR" altLang="en-US" sz="1200" b="1" dirty="0" err="1">
                <a:latin typeface="+mn-ea"/>
              </a:rPr>
              <a:t>임베딩</a:t>
            </a:r>
            <a:r>
              <a:rPr lang="en-US" altLang="ko-KR" sz="1200" b="1" dirty="0">
                <a:latin typeface="+mn-ea"/>
              </a:rPr>
              <a:t>(Embedding)</a:t>
            </a:r>
            <a:endParaRPr lang="ko-KR" altLang="en-US" sz="1200" b="1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00A6D668-DBA1-424A-A7B1-178BC840DDF4}"/>
                  </a:ext>
                </a:extLst>
              </p:cNvPr>
              <p:cNvSpPr/>
              <p:nvPr/>
            </p:nvSpPr>
            <p:spPr>
              <a:xfrm>
                <a:off x="7121133" y="4719911"/>
                <a:ext cx="2491976" cy="600075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44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1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1200" b="1" dirty="0">
                  <a:latin typeface="+mn-ea"/>
                </a:endParaRPr>
              </a:p>
            </p:txBody>
          </p:sp>
        </mc:Choice>
        <mc:Fallback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00A6D668-DBA1-424A-A7B1-178BC840DD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133" y="4719911"/>
                <a:ext cx="2491976" cy="6000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94CF1D02-03DB-4053-9467-B15CD830C79D}"/>
              </a:ext>
            </a:extLst>
          </p:cNvPr>
          <p:cNvCxnSpPr>
            <a:cxnSpLocks/>
            <a:stCxn id="77" idx="1"/>
          </p:cNvCxnSpPr>
          <p:nvPr/>
        </p:nvCxnSpPr>
        <p:spPr>
          <a:xfrm rot="10800000">
            <a:off x="6467475" y="2686051"/>
            <a:ext cx="653658" cy="233389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1D482510-62F7-4FC4-B1D9-9D41B67843CE}"/>
                  </a:ext>
                </a:extLst>
              </p:cNvPr>
              <p:cNvSpPr/>
              <p:nvPr/>
            </p:nvSpPr>
            <p:spPr>
              <a:xfrm>
                <a:off x="4307879" y="5630842"/>
                <a:ext cx="1490663" cy="600075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44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1" i="1" dirty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1200" b="1" dirty="0">
                  <a:latin typeface="+mn-ea"/>
                </a:endParaRPr>
              </a:p>
            </p:txBody>
          </p:sp>
        </mc:Choice>
        <mc:Fallback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1D482510-62F7-4FC4-B1D9-9D41B67843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879" y="5630842"/>
                <a:ext cx="1490663" cy="600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67CC6A1E-38DB-4778-AFBB-DB06700B93CD}"/>
              </a:ext>
            </a:extLst>
          </p:cNvPr>
          <p:cNvCxnSpPr>
            <a:cxnSpLocks/>
            <a:stCxn id="102" idx="1"/>
          </p:cNvCxnSpPr>
          <p:nvPr/>
        </p:nvCxnSpPr>
        <p:spPr>
          <a:xfrm rot="10800000">
            <a:off x="4037605" y="4705270"/>
            <a:ext cx="270274" cy="1225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54442B1C-3804-4028-AC4D-EFBFE24709D2}"/>
              </a:ext>
            </a:extLst>
          </p:cNvPr>
          <p:cNvCxnSpPr>
            <a:cxnSpLocks/>
            <a:stCxn id="114" idx="1"/>
          </p:cNvCxnSpPr>
          <p:nvPr/>
        </p:nvCxnSpPr>
        <p:spPr>
          <a:xfrm rot="10800000">
            <a:off x="1943991" y="4705270"/>
            <a:ext cx="270273" cy="49374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0A329EEC-BDEA-45C3-B65E-837E309CC172}"/>
                  </a:ext>
                </a:extLst>
              </p:cNvPr>
              <p:cNvSpPr/>
              <p:nvPr/>
            </p:nvSpPr>
            <p:spPr>
              <a:xfrm>
                <a:off x="2214263" y="4898980"/>
                <a:ext cx="1490663" cy="600075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44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1" i="1" dirty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1200" b="1" dirty="0">
                  <a:latin typeface="+mn-ea"/>
                </a:endParaRPr>
              </a:p>
            </p:txBody>
          </p:sp>
        </mc:Choice>
        <mc:Fallback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0A329EEC-BDEA-45C3-B65E-837E309CC1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263" y="4898980"/>
                <a:ext cx="1490663" cy="6000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D65444E3-FAFA-487E-8637-989E2283DC97}"/>
                  </a:ext>
                </a:extLst>
              </p:cNvPr>
              <p:cNvSpPr/>
              <p:nvPr/>
            </p:nvSpPr>
            <p:spPr>
              <a:xfrm>
                <a:off x="2214263" y="5630842"/>
                <a:ext cx="1490663" cy="600075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44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1" i="1" dirty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1200" b="1" dirty="0">
                  <a:latin typeface="+mn-ea"/>
                </a:endParaRPr>
              </a:p>
            </p:txBody>
          </p:sp>
        </mc:Choice>
        <mc:Fallback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D65444E3-FAFA-487E-8637-989E2283DC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263" y="5630842"/>
                <a:ext cx="1490663" cy="6000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F532B842-2F1A-4886-92A2-1BB3E64DFC92}"/>
              </a:ext>
            </a:extLst>
          </p:cNvPr>
          <p:cNvCxnSpPr>
            <a:cxnSpLocks/>
            <a:stCxn id="115" idx="1"/>
          </p:cNvCxnSpPr>
          <p:nvPr/>
        </p:nvCxnSpPr>
        <p:spPr>
          <a:xfrm rot="10800000">
            <a:off x="1943989" y="4705270"/>
            <a:ext cx="270274" cy="1225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B576B859-E553-40A2-A4BB-0EDCE890BD15}"/>
              </a:ext>
            </a:extLst>
          </p:cNvPr>
          <p:cNvSpPr txBox="1"/>
          <p:nvPr/>
        </p:nvSpPr>
        <p:spPr>
          <a:xfrm>
            <a:off x="2126703" y="3534121"/>
            <a:ext cx="961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i="1" dirty="0">
                <a:solidFill>
                  <a:srgbClr val="A82020"/>
                </a:solidFill>
              </a:rPr>
              <a:t>Data</a:t>
            </a:r>
            <a:r>
              <a:rPr lang="ko-KR" altLang="en-US" sz="1100" b="1" i="1" dirty="0">
                <a:solidFill>
                  <a:srgbClr val="A82020"/>
                </a:solidFill>
              </a:rPr>
              <a:t>의 형상이 존재 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0AB4C70-0DB1-4BA6-89D3-C9FA1D5EF731}"/>
              </a:ext>
            </a:extLst>
          </p:cNvPr>
          <p:cNvSpPr txBox="1"/>
          <p:nvPr/>
        </p:nvSpPr>
        <p:spPr>
          <a:xfrm>
            <a:off x="4098472" y="3505864"/>
            <a:ext cx="961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i="1" dirty="0">
                <a:solidFill>
                  <a:srgbClr val="A82020"/>
                </a:solidFill>
              </a:rPr>
              <a:t>데이터가 </a:t>
            </a:r>
            <a:r>
              <a:rPr lang="ko-KR" altLang="en-US" sz="1100" b="1" i="1" dirty="0" err="1">
                <a:solidFill>
                  <a:srgbClr val="A82020"/>
                </a:solidFill>
              </a:rPr>
              <a:t>시쿼스</a:t>
            </a:r>
            <a:r>
              <a:rPr lang="ko-KR" altLang="en-US" sz="1100" b="1" i="1" dirty="0">
                <a:solidFill>
                  <a:srgbClr val="A82020"/>
                </a:solidFill>
              </a:rPr>
              <a:t> 구조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8091999-D252-4CD0-9B3B-649221344E71}"/>
              </a:ext>
            </a:extLst>
          </p:cNvPr>
          <p:cNvSpPr txBox="1"/>
          <p:nvPr/>
        </p:nvSpPr>
        <p:spPr>
          <a:xfrm>
            <a:off x="3102587" y="1497563"/>
            <a:ext cx="961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i="1" dirty="0">
                <a:solidFill>
                  <a:srgbClr val="A82020"/>
                </a:solidFill>
              </a:rPr>
              <a:t>Label</a:t>
            </a:r>
            <a:r>
              <a:rPr lang="ko-KR" altLang="en-US" sz="1100" b="1" i="1" dirty="0">
                <a:solidFill>
                  <a:srgbClr val="A82020"/>
                </a:solidFill>
              </a:rPr>
              <a:t>이 존재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01266F8-8F6F-47E6-9351-7E21F0B832E1}"/>
              </a:ext>
            </a:extLst>
          </p:cNvPr>
          <p:cNvSpPr txBox="1"/>
          <p:nvPr/>
        </p:nvSpPr>
        <p:spPr>
          <a:xfrm>
            <a:off x="5588051" y="1497563"/>
            <a:ext cx="961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i="1" dirty="0">
                <a:solidFill>
                  <a:srgbClr val="A82020"/>
                </a:solidFill>
              </a:rPr>
              <a:t>Label</a:t>
            </a:r>
            <a:r>
              <a:rPr lang="ko-KR" altLang="en-US" sz="1100" b="1" i="1" dirty="0">
                <a:solidFill>
                  <a:srgbClr val="A82020"/>
                </a:solidFill>
              </a:rPr>
              <a:t>이 없음</a:t>
            </a:r>
          </a:p>
        </p:txBody>
      </p:sp>
    </p:spTree>
    <p:extLst>
      <p:ext uri="{BB962C8B-B14F-4D97-AF65-F5344CB8AC3E}">
        <p14:creationId xmlns:p14="http://schemas.microsoft.com/office/powerpoint/2010/main" val="794414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C25184-D82A-4B5C-9FD9-00CB5F09D6B1}"/>
              </a:ext>
            </a:extLst>
          </p:cNvPr>
          <p:cNvSpPr/>
          <p:nvPr/>
        </p:nvSpPr>
        <p:spPr>
          <a:xfrm>
            <a:off x="2601685" y="2055224"/>
            <a:ext cx="4702629" cy="24885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B7318-3970-4C78-BA49-EC9FD3FCB13A}"/>
              </a:ext>
            </a:extLst>
          </p:cNvPr>
          <p:cNvSpPr txBox="1"/>
          <p:nvPr/>
        </p:nvSpPr>
        <p:spPr>
          <a:xfrm>
            <a:off x="2889067" y="2730129"/>
            <a:ext cx="41278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altLang="ko-KR" sz="2000" b="1" dirty="0">
                <a:latin typeface="+mn-ea"/>
              </a:rPr>
              <a:t>Session 1</a:t>
            </a:r>
          </a:p>
          <a:p>
            <a:pPr algn="ctr">
              <a:spcBef>
                <a:spcPts val="2400"/>
              </a:spcBef>
            </a:pPr>
            <a:r>
              <a:rPr lang="ko-KR" altLang="en-US" sz="2800" b="1" dirty="0" err="1">
                <a:latin typeface="+mn-ea"/>
              </a:rPr>
              <a:t>딥러닝</a:t>
            </a:r>
            <a:r>
              <a:rPr lang="ko-KR" altLang="en-US" sz="2800" b="1" dirty="0">
                <a:latin typeface="+mn-ea"/>
              </a:rPr>
              <a:t> </a:t>
            </a:r>
            <a:r>
              <a:rPr lang="en-US" altLang="ko-KR" sz="2800" b="1" dirty="0">
                <a:latin typeface="+mn-ea"/>
              </a:rPr>
              <a:t>Basic  </a:t>
            </a:r>
          </a:p>
        </p:txBody>
      </p:sp>
    </p:spTree>
    <p:extLst>
      <p:ext uri="{BB962C8B-B14F-4D97-AF65-F5344CB8AC3E}">
        <p14:creationId xmlns:p14="http://schemas.microsoft.com/office/powerpoint/2010/main" val="181151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B26228-B176-44B4-9784-DE783D9A8FD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금융 </a:t>
            </a:r>
            <a:r>
              <a:rPr lang="en-US" altLang="ko-KR" dirty="0"/>
              <a:t>Data</a:t>
            </a:r>
            <a:r>
              <a:rPr lang="ko-KR" altLang="en-US" dirty="0"/>
              <a:t>의 문제점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89FE2-DFC9-402C-B23D-4E481992E207}"/>
              </a:ext>
            </a:extLst>
          </p:cNvPr>
          <p:cNvSpPr txBox="1"/>
          <p:nvPr/>
        </p:nvSpPr>
        <p:spPr>
          <a:xfrm>
            <a:off x="45566" y="842275"/>
            <a:ext cx="749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#1.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Noise</a:t>
            </a:r>
            <a:r>
              <a:rPr lang="ko-KR" altLang="en-US" sz="2000" b="1" dirty="0"/>
              <a:t>가 매우 심한 시계열 </a:t>
            </a:r>
            <a:r>
              <a:rPr lang="en-US" altLang="ko-KR" sz="2000" b="1" dirty="0"/>
              <a:t>Feature</a:t>
            </a:r>
            <a:endParaRPr lang="ko-KR" altLang="en-US" sz="2000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C0A208C-2DAA-4836-9CB9-651A043F96D4}"/>
              </a:ext>
            </a:extLst>
          </p:cNvPr>
          <p:cNvGrpSpPr/>
          <p:nvPr/>
        </p:nvGrpSpPr>
        <p:grpSpPr>
          <a:xfrm>
            <a:off x="2355281" y="1545817"/>
            <a:ext cx="4735133" cy="1883183"/>
            <a:chOff x="2861308" y="1926546"/>
            <a:chExt cx="4735133" cy="188318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A74764A-2D00-4988-9B2A-E1C0A432088C}"/>
                </a:ext>
              </a:extLst>
            </p:cNvPr>
            <p:cNvGrpSpPr/>
            <p:nvPr/>
          </p:nvGrpSpPr>
          <p:grpSpPr>
            <a:xfrm>
              <a:off x="2861308" y="1926546"/>
              <a:ext cx="4735133" cy="1306393"/>
              <a:chOff x="2533649" y="1911306"/>
              <a:chExt cx="3762375" cy="130639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D48B5D75-7C07-47D1-B641-1C07EE8F9EAD}"/>
                      </a:ext>
                    </a:extLst>
                  </p:cNvPr>
                  <p:cNvSpPr txBox="1"/>
                  <p:nvPr/>
                </p:nvSpPr>
                <p:spPr>
                  <a:xfrm>
                    <a:off x="2533649" y="1911306"/>
                    <a:ext cx="3419475" cy="11875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ko-KR" sz="3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sz="36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3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ko-KR" sz="36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ko-KR" sz="3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ko-KR" sz="3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3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ko-KR" sz="3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1" i="1" smtClean="0"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altLang="ko-KR" sz="3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3600" b="1" dirty="0"/>
                  </a:p>
                </p:txBody>
              </p:sp>
            </mc:Choice>
            <mc:Fallback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D48B5D75-7C07-47D1-B641-1C07EE8F9E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3649" y="1911306"/>
                    <a:ext cx="3419475" cy="118756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BD0025EF-7166-41E6-BC90-816786C5B9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33649" y="2848367"/>
                    <a:ext cx="121944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b="1" dirty="0"/>
                      <a:t>미래주가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endParaRPr lang="ko-KR" altLang="en-US" b="1" dirty="0"/>
                  </a:p>
                </p:txBody>
              </p:sp>
            </mc:Choice>
            <mc:Fallback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BD0025EF-7166-41E6-BC90-816786C5B9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3649" y="2848367"/>
                    <a:ext cx="1219447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3175" t="-11475" b="-213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EE357840-AB5B-48CF-80C0-9E367B6BCB9F}"/>
                      </a:ext>
                    </a:extLst>
                  </p:cNvPr>
                  <p:cNvSpPr txBox="1"/>
                  <p:nvPr/>
                </p:nvSpPr>
                <p:spPr>
                  <a:xfrm>
                    <a:off x="3668332" y="2848366"/>
                    <a:ext cx="262769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b="1" dirty="0"/>
                      <a:t>현재주가 </a:t>
                    </a:r>
                    <a14:m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a14:m>
                    <a:r>
                      <a:rPr lang="ko-KR" altLang="en-US" b="1" dirty="0"/>
                      <a:t>  정보  </a:t>
                    </a:r>
                    <a14:m>
                      <m:oMath xmlns:m="http://schemas.openxmlformats.org/officeDocument/2006/math"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a14:m>
                    <a:r>
                      <a:rPr lang="ko-KR" altLang="en-US" b="1" dirty="0"/>
                      <a:t>  노이즈</a:t>
                    </a:r>
                  </a:p>
                </p:txBody>
              </p:sp>
            </mc:Choice>
            <mc:Fallback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EE357840-AB5B-48CF-80C0-9E367B6BCB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8332" y="2848366"/>
                    <a:ext cx="2627692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61" t="-11475" b="-213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9095A14-9510-48D4-8881-90394B622571}"/>
                </a:ext>
              </a:extLst>
            </p:cNvPr>
            <p:cNvSpPr/>
            <p:nvPr/>
          </p:nvSpPr>
          <p:spPr>
            <a:xfrm>
              <a:off x="5433060" y="2004060"/>
              <a:ext cx="800101" cy="1348740"/>
            </a:xfrm>
            <a:prstGeom prst="rect">
              <a:avLst/>
            </a:prstGeom>
            <a:noFill/>
            <a:ln w="28575">
              <a:solidFill>
                <a:srgbClr val="A8202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44000" rtlCol="0" anchor="ctr"/>
            <a:lstStyle/>
            <a:p>
              <a:pPr algn="ctr"/>
              <a:endParaRPr lang="ko-KR" altLang="en-US" b="1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F577E1D-374F-4BBD-89F7-2008037DBB62}"/>
                </a:ext>
              </a:extLst>
            </p:cNvPr>
            <p:cNvSpPr/>
            <p:nvPr/>
          </p:nvSpPr>
          <p:spPr>
            <a:xfrm>
              <a:off x="4501641" y="3440397"/>
              <a:ext cx="28825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 err="1">
                  <a:solidFill>
                    <a:srgbClr val="A82020"/>
                  </a:solidFill>
                </a:rPr>
                <a:t>딥러닝</a:t>
              </a:r>
              <a:r>
                <a:rPr lang="ko-KR" altLang="en-US" b="1" dirty="0">
                  <a:solidFill>
                    <a:srgbClr val="A82020"/>
                  </a:solidFill>
                </a:rPr>
                <a:t> 모델로 포착해야 함</a:t>
              </a:r>
              <a:endParaRPr lang="ko-KR" altLang="en-US" dirty="0">
                <a:solidFill>
                  <a:srgbClr val="A82020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41B1170-158C-4EDA-AA77-B70A9554B5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05"/>
          <a:stretch/>
        </p:blipFill>
        <p:spPr>
          <a:xfrm>
            <a:off x="554247" y="3592932"/>
            <a:ext cx="8797505" cy="21154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3CE6342-5850-46A4-8F45-CA4DE8CDFFFB}"/>
                  </a:ext>
                </a:extLst>
              </p:cNvPr>
              <p:cNvSpPr/>
              <p:nvPr/>
            </p:nvSpPr>
            <p:spPr>
              <a:xfrm>
                <a:off x="3436945" y="5907599"/>
                <a:ext cx="29801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b="1" dirty="0">
                    <a:solidFill>
                      <a:srgbClr val="0070C0"/>
                    </a:solidFill>
                  </a:rPr>
                  <a:t>정보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sz="2400" b="1" dirty="0">
                    <a:solidFill>
                      <a:srgbClr val="0070C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ko-KR" altLang="en-US" sz="2400" b="1" dirty="0">
                    <a:solidFill>
                      <a:srgbClr val="0070C0"/>
                    </a:solidFill>
                  </a:rPr>
                  <a:t>  노이즈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altLang="ko-KR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ko-KR" alt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3CE6342-5850-46A4-8F45-CA4DE8CDFF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945" y="5907599"/>
                <a:ext cx="2980175" cy="461665"/>
              </a:xfrm>
              <a:prstGeom prst="rect">
                <a:avLst/>
              </a:prstGeom>
              <a:blipFill>
                <a:blip r:embed="rId6"/>
                <a:stretch>
                  <a:fillRect l="-3272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012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B26228-B176-44B4-9784-DE783D9A8FD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금융 </a:t>
            </a:r>
            <a:r>
              <a:rPr lang="en-US" altLang="ko-KR" dirty="0"/>
              <a:t>Data</a:t>
            </a:r>
            <a:r>
              <a:rPr lang="ko-KR" altLang="en-US" dirty="0"/>
              <a:t>의 문제점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89FE2-DFC9-402C-B23D-4E481992E207}"/>
              </a:ext>
            </a:extLst>
          </p:cNvPr>
          <p:cNvSpPr txBox="1"/>
          <p:nvPr/>
        </p:nvSpPr>
        <p:spPr>
          <a:xfrm>
            <a:off x="45566" y="842275"/>
            <a:ext cx="749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#2.</a:t>
            </a:r>
            <a:r>
              <a:rPr lang="ko-KR" altLang="en-US" sz="2000" b="1" dirty="0"/>
              <a:t> 시계열 </a:t>
            </a:r>
            <a:r>
              <a:rPr lang="en-US" altLang="ko-KR" sz="2000" b="1" dirty="0"/>
              <a:t>Feature</a:t>
            </a:r>
            <a:r>
              <a:rPr lang="ko-KR" altLang="en-US" sz="2000" b="1" dirty="0"/>
              <a:t>의 종류 대비 상대적으로 짧은 시계열 길이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19C1D9-CD79-4777-B996-AD7BFF348628}"/>
              </a:ext>
            </a:extLst>
          </p:cNvPr>
          <p:cNvSpPr/>
          <p:nvPr/>
        </p:nvSpPr>
        <p:spPr>
          <a:xfrm>
            <a:off x="688147" y="2020015"/>
            <a:ext cx="2349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주가 </a:t>
            </a:r>
            <a:r>
              <a:rPr lang="en-US" altLang="ko-KR" dirty="0"/>
              <a:t>: </a:t>
            </a:r>
            <a:r>
              <a:rPr lang="en-US" altLang="ko-KR" b="1" dirty="0"/>
              <a:t>Daily-level</a:t>
            </a:r>
            <a:r>
              <a:rPr lang="ko-KR" altLang="en-US" b="1" dirty="0"/>
              <a:t> </a:t>
            </a:r>
            <a:r>
              <a:rPr lang="en-US" altLang="ko-KR" b="1" dirty="0"/>
              <a:t>data</a:t>
            </a:r>
            <a:r>
              <a:rPr lang="ko-KR" altLang="en-US" b="1" dirty="0"/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5C6650-B102-4C0F-AFAD-27147FDC4E92}"/>
              </a:ext>
            </a:extLst>
          </p:cNvPr>
          <p:cNvSpPr/>
          <p:nvPr/>
        </p:nvSpPr>
        <p:spPr>
          <a:xfrm>
            <a:off x="688147" y="2488546"/>
            <a:ext cx="47692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금</a:t>
            </a:r>
            <a:r>
              <a:rPr lang="en-US" altLang="ko-KR" dirty="0"/>
              <a:t>, </a:t>
            </a:r>
            <a:r>
              <a:rPr lang="ko-KR" altLang="en-US" dirty="0"/>
              <a:t>채권</a:t>
            </a:r>
            <a:r>
              <a:rPr lang="en-US" altLang="ko-KR" dirty="0"/>
              <a:t>, </a:t>
            </a:r>
            <a:r>
              <a:rPr lang="ko-KR" altLang="en-US" dirty="0"/>
              <a:t>주식</a:t>
            </a:r>
            <a:r>
              <a:rPr lang="en-US" altLang="ko-KR" dirty="0"/>
              <a:t>, </a:t>
            </a:r>
            <a:r>
              <a:rPr lang="ko-KR" altLang="en-US" dirty="0"/>
              <a:t>리츠</a:t>
            </a:r>
            <a:r>
              <a:rPr lang="en-US" altLang="ko-KR" dirty="0"/>
              <a:t>, </a:t>
            </a:r>
            <a:r>
              <a:rPr lang="ko-KR" altLang="en-US" dirty="0"/>
              <a:t>원자재 등 </a:t>
            </a:r>
            <a:r>
              <a:rPr lang="ko-KR" altLang="en-US" dirty="0" err="1"/>
              <a:t>자산군</a:t>
            </a:r>
            <a:r>
              <a:rPr lang="ko-KR" altLang="en-US" dirty="0"/>
              <a:t> 데이터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금리</a:t>
            </a:r>
            <a:r>
              <a:rPr lang="en-US" altLang="ko-KR" dirty="0"/>
              <a:t>, </a:t>
            </a:r>
            <a:r>
              <a:rPr lang="ko-KR" altLang="en-US" dirty="0"/>
              <a:t>인플레이션</a:t>
            </a:r>
            <a:r>
              <a:rPr lang="en-US" altLang="ko-KR" dirty="0"/>
              <a:t> </a:t>
            </a:r>
            <a:r>
              <a:rPr lang="ko-KR" altLang="en-US" dirty="0"/>
              <a:t>등 매크로 데이터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5625E2-830E-4F70-A60B-F43657CFE2AB}"/>
              </a:ext>
            </a:extLst>
          </p:cNvPr>
          <p:cNvSpPr/>
          <p:nvPr/>
        </p:nvSpPr>
        <p:spPr>
          <a:xfrm>
            <a:off x="5349623" y="2586780"/>
            <a:ext cx="2683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: </a:t>
            </a:r>
            <a:r>
              <a:rPr lang="ko-KR" altLang="en-US" dirty="0"/>
              <a:t>주로 </a:t>
            </a:r>
            <a:r>
              <a:rPr lang="en-US" altLang="ko-KR" b="1" dirty="0"/>
              <a:t>Monthly-level</a:t>
            </a:r>
            <a:r>
              <a:rPr lang="ko-KR" altLang="en-US" b="1" dirty="0"/>
              <a:t> </a:t>
            </a:r>
            <a:r>
              <a:rPr lang="en-US" altLang="ko-KR" b="1" dirty="0"/>
              <a:t>data</a:t>
            </a:r>
            <a:r>
              <a:rPr lang="ko-KR" altLang="en-US" b="1" dirty="0"/>
              <a:t> 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BF34F8ED-F2F3-4D01-9F58-2C0076EA9A96}"/>
              </a:ext>
            </a:extLst>
          </p:cNvPr>
          <p:cNvSpPr/>
          <p:nvPr/>
        </p:nvSpPr>
        <p:spPr>
          <a:xfrm>
            <a:off x="3546709" y="3901888"/>
            <a:ext cx="2603500" cy="4445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D22F0B-41F7-4DDC-A8E0-E41891E92A1D}"/>
              </a:ext>
            </a:extLst>
          </p:cNvPr>
          <p:cNvSpPr/>
          <p:nvPr/>
        </p:nvSpPr>
        <p:spPr>
          <a:xfrm>
            <a:off x="0" y="4849802"/>
            <a:ext cx="9951566" cy="91180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40</a:t>
            </a:r>
            <a:r>
              <a:rPr lang="ko-KR" altLang="en-US" sz="1600" b="1" dirty="0"/>
              <a:t>년 간 데이터를 쌓는다고 하더라도 </a:t>
            </a:r>
            <a:r>
              <a:rPr lang="en-US" altLang="ko-KR" sz="1600" b="1" dirty="0"/>
              <a:t>12*40 = 480</a:t>
            </a:r>
            <a:r>
              <a:rPr lang="ko-KR" altLang="en-US" sz="1600" b="1" dirty="0"/>
              <a:t>개의 </a:t>
            </a:r>
            <a:r>
              <a:rPr lang="en-US" altLang="ko-KR" sz="1600" b="1" dirty="0"/>
              <a:t>data point</a:t>
            </a:r>
            <a:r>
              <a:rPr lang="ko-KR" altLang="en-US" sz="1600" b="1" dirty="0"/>
              <a:t> 인데</a:t>
            </a:r>
            <a:r>
              <a:rPr lang="en-US" altLang="ko-KR" sz="1600" b="1" dirty="0"/>
              <a:t>, Feature </a:t>
            </a:r>
            <a:r>
              <a:rPr lang="ko-KR" altLang="en-US" sz="1600" b="1" dirty="0"/>
              <a:t>수는 너무 많으므로 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상대적으로 데이터의 수가 적다고 볼 수 있음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333816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230FADE-0EE8-4B7A-9899-5E2363E02201}"/>
              </a:ext>
            </a:extLst>
          </p:cNvPr>
          <p:cNvGrpSpPr/>
          <p:nvPr/>
        </p:nvGrpSpPr>
        <p:grpSpPr>
          <a:xfrm>
            <a:off x="-154" y="2037966"/>
            <a:ext cx="9906154" cy="1967926"/>
            <a:chOff x="0" y="1324530"/>
            <a:chExt cx="9144000" cy="1967926"/>
          </a:xfrm>
        </p:grpSpPr>
        <p:sp>
          <p:nvSpPr>
            <p:cNvPr id="5" name="Rectangle 10">
              <a:extLst>
                <a:ext uri="{FF2B5EF4-FFF2-40B4-BE49-F238E27FC236}">
                  <a16:creationId xmlns:a16="http://schemas.microsoft.com/office/drawing/2014/main" id="{40F3BF8A-DC10-42E6-821E-38B8A9AC24E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0" y="1324530"/>
              <a:ext cx="9144000" cy="1967926"/>
            </a:xfrm>
            <a:prstGeom prst="rect">
              <a:avLst/>
            </a:prstGeom>
            <a:solidFill>
              <a:srgbClr val="19345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743F49-AA43-4CD6-B33A-A570F145C2EB}"/>
                </a:ext>
              </a:extLst>
            </p:cNvPr>
            <p:cNvSpPr txBox="1"/>
            <p:nvPr/>
          </p:nvSpPr>
          <p:spPr>
            <a:xfrm>
              <a:off x="77342" y="2648028"/>
              <a:ext cx="9007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bg1"/>
                  </a:solidFill>
                  <a:latin typeface="Georgia" panose="02040502050405020303" pitchFamily="18" charset="0"/>
                  <a:ea typeface="HY헤드라인M" panose="02030600000101010101" pitchFamily="18" charset="-127"/>
                  <a:cs typeface="Arial Unicode MS" panose="020B0604020202020204" pitchFamily="50" charset="-127"/>
                </a:rPr>
                <a:t>End of Documents</a:t>
              </a: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DE1A37C-0217-4249-8453-106BF33475FB}"/>
              </a:ext>
            </a:extLst>
          </p:cNvPr>
          <p:cNvCxnSpPr>
            <a:cxnSpLocks/>
          </p:cNvCxnSpPr>
          <p:nvPr/>
        </p:nvCxnSpPr>
        <p:spPr>
          <a:xfrm>
            <a:off x="-154" y="6616353"/>
            <a:ext cx="9915946" cy="0"/>
          </a:xfrm>
          <a:prstGeom prst="line">
            <a:avLst/>
          </a:prstGeom>
          <a:ln w="19050">
            <a:solidFill>
              <a:srgbClr val="1934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191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0510CAC-A996-41D8-ACEF-B2FBE77A92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en-US" altLang="ko-KR" dirty="0"/>
              <a:t>(Deep</a:t>
            </a:r>
            <a:r>
              <a:rPr lang="ko-KR" altLang="en-US" dirty="0"/>
              <a:t> </a:t>
            </a:r>
            <a:r>
              <a:rPr lang="en-US" altLang="ko-KR" dirty="0"/>
              <a:t>learning),</a:t>
            </a:r>
            <a:r>
              <a:rPr lang="ko-KR" altLang="en-US" dirty="0"/>
              <a:t> </a:t>
            </a:r>
            <a:r>
              <a:rPr lang="ko-KR" altLang="en-US" dirty="0" err="1"/>
              <a:t>머신러닝과</a:t>
            </a:r>
            <a:r>
              <a:rPr lang="en-US" altLang="ko-KR" dirty="0"/>
              <a:t> </a:t>
            </a:r>
            <a:r>
              <a:rPr lang="ko-KR" altLang="en-US" dirty="0"/>
              <a:t>어떻게 </a:t>
            </a:r>
            <a:r>
              <a:rPr lang="ko-KR" altLang="en-US" dirty="0" err="1"/>
              <a:t>다른가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D9E42-FF0F-4F15-B9E9-5DD894283594}"/>
              </a:ext>
            </a:extLst>
          </p:cNvPr>
          <p:cNvSpPr txBox="1"/>
          <p:nvPr/>
        </p:nvSpPr>
        <p:spPr>
          <a:xfrm>
            <a:off x="-17258" y="926067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err="1"/>
              <a:t>머신러닝</a:t>
            </a:r>
            <a:r>
              <a:rPr lang="en-US" altLang="ko-KR" b="1" u="sng" dirty="0"/>
              <a:t>(Machine learning)</a:t>
            </a:r>
            <a:endParaRPr lang="ko-KR" altLang="en-US" b="1" u="sng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1B9D9E2-B858-41CE-9CC9-A5AF3EEB9098}"/>
              </a:ext>
            </a:extLst>
          </p:cNvPr>
          <p:cNvSpPr/>
          <p:nvPr/>
        </p:nvSpPr>
        <p:spPr>
          <a:xfrm>
            <a:off x="0" y="5528878"/>
            <a:ext cx="9906000" cy="869333"/>
          </a:xfrm>
          <a:prstGeom prst="rect">
            <a:avLst/>
          </a:prstGeom>
          <a:solidFill>
            <a:srgbClr val="A8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머신러닝은</a:t>
            </a:r>
            <a:r>
              <a:rPr lang="ko-KR" altLang="en-US" b="1" dirty="0"/>
              <a:t> 인간이 </a:t>
            </a:r>
            <a:r>
              <a:rPr lang="en-US" altLang="ko-KR" b="1" dirty="0"/>
              <a:t>Feature</a:t>
            </a:r>
            <a:r>
              <a:rPr lang="ko-KR" altLang="en-US" b="1" dirty="0"/>
              <a:t>를 적절히 뽑아내어 모형을 정의해준다면</a:t>
            </a:r>
            <a:r>
              <a:rPr lang="en-US" altLang="ko-KR" b="1" dirty="0"/>
              <a:t>, </a:t>
            </a:r>
          </a:p>
          <a:p>
            <a:pPr algn="ctr"/>
            <a:r>
              <a:rPr lang="ko-KR" altLang="en-US" b="1" dirty="0" err="1"/>
              <a:t>딥러닝은</a:t>
            </a:r>
            <a:r>
              <a:rPr lang="ko-KR" altLang="en-US" b="1" dirty="0"/>
              <a:t> 인간의 사고체계에 근접하게 </a:t>
            </a:r>
            <a:r>
              <a:rPr lang="ko-KR" altLang="en-US" b="1" dirty="0" err="1"/>
              <a:t>모형화하여</a:t>
            </a:r>
            <a:r>
              <a:rPr lang="ko-KR" altLang="en-US" b="1" dirty="0"/>
              <a:t> </a:t>
            </a:r>
            <a:r>
              <a:rPr lang="en-US" altLang="ko-KR" b="1" dirty="0"/>
              <a:t>Output</a:t>
            </a:r>
            <a:r>
              <a:rPr lang="ko-KR" altLang="en-US" b="1" dirty="0"/>
              <a:t>을 도출해 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252BF8-F4DC-4D0D-B097-4FC395731C94}"/>
              </a:ext>
            </a:extLst>
          </p:cNvPr>
          <p:cNvSpPr/>
          <p:nvPr/>
        </p:nvSpPr>
        <p:spPr>
          <a:xfrm>
            <a:off x="5713790" y="1377507"/>
            <a:ext cx="1303324" cy="155065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Modeling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51F807-650C-426C-A9B5-601553850B50}"/>
              </a:ext>
            </a:extLst>
          </p:cNvPr>
          <p:cNvSpPr/>
          <p:nvPr/>
        </p:nvSpPr>
        <p:spPr>
          <a:xfrm>
            <a:off x="824180" y="1377507"/>
            <a:ext cx="1178540" cy="154215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Input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893E2B-ACBD-401D-8EB1-0CE0F9E0E240}"/>
              </a:ext>
            </a:extLst>
          </p:cNvPr>
          <p:cNvSpPr/>
          <p:nvPr/>
        </p:nvSpPr>
        <p:spPr>
          <a:xfrm>
            <a:off x="3017181" y="1377507"/>
            <a:ext cx="1656729" cy="55491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Feature Extraction</a:t>
            </a:r>
            <a:endParaRPr lang="ko-KR" altLang="en-US" b="1" dirty="0"/>
          </a:p>
        </p:txBody>
      </p:sp>
      <p:pic>
        <p:nvPicPr>
          <p:cNvPr id="1026" name="Picture 2" descr="Image result for desk computer icon">
            <a:extLst>
              <a:ext uri="{FF2B5EF4-FFF2-40B4-BE49-F238E27FC236}">
                <a16:creationId xmlns:a16="http://schemas.microsoft.com/office/drawing/2014/main" id="{4AA3201A-CD67-4C33-8BC0-E3D7F142E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356" y="2008300"/>
            <a:ext cx="1178540" cy="9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7404652D-F454-4706-B9DD-4ACD389F4C9E}"/>
              </a:ext>
            </a:extLst>
          </p:cNvPr>
          <p:cNvSpPr/>
          <p:nvPr/>
        </p:nvSpPr>
        <p:spPr>
          <a:xfrm rot="16200000">
            <a:off x="1901667" y="1875639"/>
            <a:ext cx="1221488" cy="545892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643688A1-2AD0-458E-AC28-A7BBF4664A82}"/>
              </a:ext>
            </a:extLst>
          </p:cNvPr>
          <p:cNvSpPr/>
          <p:nvPr/>
        </p:nvSpPr>
        <p:spPr>
          <a:xfrm rot="16200000">
            <a:off x="4567936" y="1875638"/>
            <a:ext cx="1221488" cy="545892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85D5A92D-8CB2-484F-8F6B-969542EC3BE1}"/>
              </a:ext>
            </a:extLst>
          </p:cNvPr>
          <p:cNvSpPr/>
          <p:nvPr/>
        </p:nvSpPr>
        <p:spPr>
          <a:xfrm rot="16200000">
            <a:off x="6929696" y="1902252"/>
            <a:ext cx="1221488" cy="545892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CF0E5FF-3CA1-4DC0-A545-1C74650A13C3}"/>
              </a:ext>
            </a:extLst>
          </p:cNvPr>
          <p:cNvSpPr/>
          <p:nvPr/>
        </p:nvSpPr>
        <p:spPr>
          <a:xfrm>
            <a:off x="8128979" y="1381431"/>
            <a:ext cx="1303324" cy="155065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Output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B4D1AD-C7C0-4693-8C8A-8DE8AED49800}"/>
              </a:ext>
            </a:extLst>
          </p:cNvPr>
          <p:cNvSpPr txBox="1"/>
          <p:nvPr/>
        </p:nvSpPr>
        <p:spPr>
          <a:xfrm>
            <a:off x="-17258" y="3282434"/>
            <a:ext cx="303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err="1"/>
              <a:t>딥러닝</a:t>
            </a:r>
            <a:r>
              <a:rPr lang="en-US" altLang="ko-KR" b="1" u="sng" dirty="0"/>
              <a:t>(Deep learning)</a:t>
            </a:r>
            <a:endParaRPr lang="ko-KR" altLang="en-US" b="1" u="sng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6EEBEB6-65AA-45BE-917F-D8C3D144AFF5}"/>
              </a:ext>
            </a:extLst>
          </p:cNvPr>
          <p:cNvSpPr/>
          <p:nvPr/>
        </p:nvSpPr>
        <p:spPr>
          <a:xfrm>
            <a:off x="3017181" y="3746574"/>
            <a:ext cx="3999933" cy="155065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Feature Extraction + Modeling</a:t>
            </a:r>
            <a:endParaRPr lang="ko-KR" altLang="en-US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7D858A-AFAE-4788-A2CE-F1DB019C178C}"/>
              </a:ext>
            </a:extLst>
          </p:cNvPr>
          <p:cNvSpPr/>
          <p:nvPr/>
        </p:nvSpPr>
        <p:spPr>
          <a:xfrm>
            <a:off x="824180" y="3746574"/>
            <a:ext cx="1178540" cy="154215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Input</a:t>
            </a:r>
            <a:endParaRPr lang="ko-KR" altLang="en-US" b="1" dirty="0"/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2F55FB8A-1F95-4B47-BFF3-F01E4636C7B6}"/>
              </a:ext>
            </a:extLst>
          </p:cNvPr>
          <p:cNvSpPr/>
          <p:nvPr/>
        </p:nvSpPr>
        <p:spPr>
          <a:xfrm rot="16200000">
            <a:off x="1901667" y="4244706"/>
            <a:ext cx="1221488" cy="545892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92655CBC-BE0C-40DF-B0A0-85140F5BFFA7}"/>
              </a:ext>
            </a:extLst>
          </p:cNvPr>
          <p:cNvSpPr/>
          <p:nvPr/>
        </p:nvSpPr>
        <p:spPr>
          <a:xfrm rot="16200000">
            <a:off x="6929696" y="4271319"/>
            <a:ext cx="1221488" cy="545892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5E8B783-09C8-430A-95C0-E65DA4777858}"/>
              </a:ext>
            </a:extLst>
          </p:cNvPr>
          <p:cNvSpPr/>
          <p:nvPr/>
        </p:nvSpPr>
        <p:spPr>
          <a:xfrm>
            <a:off x="8128979" y="3750498"/>
            <a:ext cx="1303324" cy="155065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Output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0729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90020F3-B30E-410E-A875-B538575275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566" y="133825"/>
            <a:ext cx="9783340" cy="501784"/>
          </a:xfrm>
        </p:spPr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딥</a:t>
            </a:r>
            <a:r>
              <a:rPr lang="en-US" altLang="ko-KR" dirty="0"/>
              <a:t>(Deep)”</a:t>
            </a:r>
            <a:r>
              <a:rPr lang="ko-KR" altLang="en-US" dirty="0"/>
              <a:t>이 의미하는 바는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4590C-408B-4096-B980-79DD577ED0DA}"/>
              </a:ext>
            </a:extLst>
          </p:cNvPr>
          <p:cNvSpPr txBox="1"/>
          <p:nvPr/>
        </p:nvSpPr>
        <p:spPr>
          <a:xfrm>
            <a:off x="45566" y="807868"/>
            <a:ext cx="978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/>
              <a:t>선형으로 표현되지 않는 자료 즉</a:t>
            </a:r>
            <a:r>
              <a:rPr lang="en-US" altLang="ko-KR" spc="-150" dirty="0"/>
              <a:t>, </a:t>
            </a:r>
            <a:r>
              <a:rPr lang="ko-KR" altLang="en-US" spc="-150" dirty="0"/>
              <a:t>우리가 직관적으로 분류 혹은 예측하기 힘든 자료에 대해 여러 번의 자료 변환을 통해 층</a:t>
            </a:r>
            <a:r>
              <a:rPr lang="en-US" altLang="ko-KR" spc="-150" dirty="0"/>
              <a:t>(layer)</a:t>
            </a:r>
            <a:r>
              <a:rPr lang="ko-KR" altLang="en-US" spc="-150" dirty="0"/>
              <a:t>을 겹겹이 쌓아 표현</a:t>
            </a:r>
            <a:r>
              <a:rPr lang="en-US" altLang="ko-KR" spc="-150" dirty="0"/>
              <a:t>(Representation)</a:t>
            </a:r>
            <a:r>
              <a:rPr lang="ko-KR" altLang="en-US" spc="-150" dirty="0"/>
              <a:t>한다는 점에서 </a:t>
            </a:r>
            <a:r>
              <a:rPr lang="en-US" altLang="ko-KR" spc="-150" dirty="0"/>
              <a:t>“</a:t>
            </a:r>
            <a:r>
              <a:rPr lang="ko-KR" altLang="en-US" spc="-150" dirty="0"/>
              <a:t>딥</a:t>
            </a:r>
            <a:r>
              <a:rPr lang="en-US" altLang="ko-KR" spc="-150" dirty="0"/>
              <a:t>(Deep)”</a:t>
            </a:r>
            <a:r>
              <a:rPr lang="ko-KR" altLang="en-US" spc="-150" dirty="0"/>
              <a:t>의</a:t>
            </a:r>
            <a:r>
              <a:rPr lang="en-US" altLang="ko-KR" spc="-150" dirty="0"/>
              <a:t> </a:t>
            </a:r>
            <a:r>
              <a:rPr lang="ko-KR" altLang="en-US" spc="-150" dirty="0"/>
              <a:t>개념이 적용됨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DBED5A2-F816-4A48-9DAA-E2AD6C21F02E}"/>
              </a:ext>
            </a:extLst>
          </p:cNvPr>
          <p:cNvGrpSpPr/>
          <p:nvPr/>
        </p:nvGrpSpPr>
        <p:grpSpPr>
          <a:xfrm>
            <a:off x="2172988" y="1757779"/>
            <a:ext cx="4850664" cy="3287950"/>
            <a:chOff x="2175029" y="1722268"/>
            <a:chExt cx="5353236" cy="3628613"/>
          </a:xfrm>
        </p:grpSpPr>
        <p:pic>
          <p:nvPicPr>
            <p:cNvPr id="1026" name="Picture 2" descr="Related image">
              <a:extLst>
                <a:ext uri="{FF2B5EF4-FFF2-40B4-BE49-F238E27FC236}">
                  <a16:creationId xmlns:a16="http://schemas.microsoft.com/office/drawing/2014/main" id="{F29DDA53-20E9-4BD0-9CB3-69BD7F01F2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5029" y="1849831"/>
              <a:ext cx="5353236" cy="3501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9B8F2AC-F97D-4C1C-8BF7-C3D02D7833D2}"/>
                </a:ext>
              </a:extLst>
            </p:cNvPr>
            <p:cNvSpPr/>
            <p:nvPr/>
          </p:nvSpPr>
          <p:spPr>
            <a:xfrm>
              <a:off x="3426780" y="1722268"/>
              <a:ext cx="2672179" cy="3628613"/>
            </a:xfrm>
            <a:prstGeom prst="rect">
              <a:avLst/>
            </a:prstGeom>
            <a:noFill/>
            <a:ln w="19050">
              <a:solidFill>
                <a:srgbClr val="A8202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6370964C-A8B5-437A-BDD9-367CC6ADFFBF}"/>
              </a:ext>
            </a:extLst>
          </p:cNvPr>
          <p:cNvSpPr/>
          <p:nvPr/>
        </p:nvSpPr>
        <p:spPr>
          <a:xfrm>
            <a:off x="3045785" y="5464897"/>
            <a:ext cx="4775442" cy="935904"/>
          </a:xfrm>
          <a:prstGeom prst="wedgeRectCallout">
            <a:avLst>
              <a:gd name="adj1" fmla="val -30500"/>
              <a:gd name="adj2" fmla="val -8890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A8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A82020"/>
                </a:solidFill>
              </a:rPr>
              <a:t>층</a:t>
            </a:r>
            <a:r>
              <a:rPr lang="en-US" altLang="ko-KR" sz="1200" b="1" dirty="0">
                <a:solidFill>
                  <a:srgbClr val="A82020"/>
                </a:solidFill>
              </a:rPr>
              <a:t>(layer)</a:t>
            </a:r>
            <a:r>
              <a:rPr lang="ko-KR" altLang="en-US" sz="1200" b="1" dirty="0">
                <a:solidFill>
                  <a:srgbClr val="A82020"/>
                </a:solidFill>
              </a:rPr>
              <a:t>을 </a:t>
            </a:r>
            <a:r>
              <a:rPr lang="ko-KR" altLang="en-US" sz="1200" b="1" dirty="0" err="1">
                <a:solidFill>
                  <a:srgbClr val="A82020"/>
                </a:solidFill>
              </a:rPr>
              <a:t>여러겹</a:t>
            </a:r>
            <a:r>
              <a:rPr lang="ko-KR" altLang="en-US" sz="1200" b="1" dirty="0">
                <a:solidFill>
                  <a:srgbClr val="A82020"/>
                </a:solidFill>
              </a:rPr>
              <a:t> 만들어 보다 정확한 규칙으로 자료를 표현한다는 점에서 층 기반 표현 학습</a:t>
            </a:r>
            <a:r>
              <a:rPr lang="en-US" altLang="ko-KR" sz="1200" b="1" dirty="0">
                <a:solidFill>
                  <a:srgbClr val="A82020"/>
                </a:solidFill>
              </a:rPr>
              <a:t>(Layered representation learning)  </a:t>
            </a:r>
            <a:r>
              <a:rPr lang="ko-KR" altLang="en-US" sz="1200" b="1" dirty="0">
                <a:solidFill>
                  <a:srgbClr val="A82020"/>
                </a:solidFill>
              </a:rPr>
              <a:t>또는 계층적 표현학습</a:t>
            </a:r>
            <a:r>
              <a:rPr lang="en-US" altLang="ko-KR" sz="1200" b="1" dirty="0">
                <a:solidFill>
                  <a:srgbClr val="A82020"/>
                </a:solidFill>
              </a:rPr>
              <a:t>(Hierarchical representation learning)</a:t>
            </a:r>
            <a:r>
              <a:rPr lang="ko-KR" altLang="en-US" sz="1200" b="1" dirty="0">
                <a:solidFill>
                  <a:srgbClr val="A82020"/>
                </a:solidFill>
              </a:rPr>
              <a:t>이라 함</a:t>
            </a:r>
          </a:p>
        </p:txBody>
      </p:sp>
    </p:spTree>
    <p:extLst>
      <p:ext uri="{BB962C8B-B14F-4D97-AF65-F5344CB8AC3E}">
        <p14:creationId xmlns:p14="http://schemas.microsoft.com/office/powerpoint/2010/main" val="248677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D27EFCB-CACD-4F88-84CD-641D78A6E4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선형 </a:t>
            </a:r>
            <a:r>
              <a:rPr lang="ko-KR" altLang="en-US" dirty="0" err="1"/>
              <a:t>퍼셉트론</a:t>
            </a:r>
            <a:r>
              <a:rPr lang="en-US" altLang="ko-KR" dirty="0"/>
              <a:t>(Perceptron)</a:t>
            </a:r>
            <a:r>
              <a:rPr lang="ko-KR" altLang="en-US" dirty="0"/>
              <a:t>의 한계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760EED-1972-41BF-801B-5370D178D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6" y="1123334"/>
            <a:ext cx="8664606" cy="398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4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09A483B-3C28-4914-823B-C6D45704630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전방향</a:t>
            </a:r>
            <a:r>
              <a:rPr lang="ko-KR" altLang="en-US" dirty="0"/>
              <a:t> 신경망</a:t>
            </a:r>
            <a:r>
              <a:rPr lang="en-US" altLang="ko-KR" dirty="0"/>
              <a:t>(Feed-forward Neural Network)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7A840-2839-4CC7-9533-28C37C75BB90}"/>
              </a:ext>
            </a:extLst>
          </p:cNvPr>
          <p:cNvSpPr txBox="1"/>
          <p:nvPr/>
        </p:nvSpPr>
        <p:spPr>
          <a:xfrm>
            <a:off x="381000" y="1076325"/>
            <a:ext cx="928687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2000" dirty="0"/>
              <a:t>흔히</a:t>
            </a:r>
            <a:r>
              <a:rPr lang="en-US" altLang="ko-KR" sz="2000" dirty="0"/>
              <a:t>, </a:t>
            </a:r>
            <a:r>
              <a:rPr lang="ko-KR" altLang="en-US" sz="2000" b="1" dirty="0"/>
              <a:t>다층 </a:t>
            </a:r>
            <a:r>
              <a:rPr lang="ko-KR" altLang="en-US" sz="2000" b="1" dirty="0" err="1"/>
              <a:t>퍼셉트론</a:t>
            </a:r>
            <a:r>
              <a:rPr lang="en-US" altLang="ko-KR" sz="2000" b="1" dirty="0"/>
              <a:t>(Multi-layer perceptron)</a:t>
            </a:r>
            <a:r>
              <a:rPr lang="en-US" altLang="ko-KR" sz="2000" dirty="0"/>
              <a:t>, </a:t>
            </a:r>
            <a:r>
              <a:rPr lang="en-US" altLang="ko-KR" sz="2000" b="1" dirty="0"/>
              <a:t>Fully-connected network </a:t>
            </a:r>
            <a:r>
              <a:rPr lang="ko-KR" altLang="en-US" sz="2000" dirty="0"/>
              <a:t>라고도 불림</a:t>
            </a:r>
            <a:endParaRPr lang="en-US" altLang="ko-KR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2000" dirty="0"/>
              <a:t>각 층의 노드와 노드가 모두 연결되어 있으며</a:t>
            </a:r>
            <a:r>
              <a:rPr lang="en-US" altLang="ko-KR" sz="2000" dirty="0"/>
              <a:t>, </a:t>
            </a:r>
            <a:r>
              <a:rPr lang="ko-KR" altLang="en-US" sz="2000" dirty="0"/>
              <a:t>신호가 </a:t>
            </a:r>
            <a:r>
              <a:rPr lang="ko-KR" altLang="en-US" sz="2000" dirty="0" err="1"/>
              <a:t>전방향</a:t>
            </a:r>
            <a:r>
              <a:rPr lang="en-US" altLang="ko-KR" sz="2000" dirty="0"/>
              <a:t>(Forward)</a:t>
            </a:r>
            <a:r>
              <a:rPr lang="ko-KR" altLang="en-US" sz="2000" dirty="0"/>
              <a:t>하게 움직이는 신경망 모형으로 가장 기본적인 </a:t>
            </a:r>
            <a:r>
              <a:rPr lang="ko-KR" altLang="en-US" sz="2000" dirty="0" err="1"/>
              <a:t>딥러닝</a:t>
            </a:r>
            <a:r>
              <a:rPr lang="ko-KR" altLang="en-US" sz="2000" dirty="0"/>
              <a:t> 모델임</a:t>
            </a:r>
            <a:endParaRPr lang="en-US" altLang="ko-KR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2000" dirty="0"/>
              <a:t>구성요소 </a:t>
            </a:r>
            <a:r>
              <a:rPr lang="en-US" altLang="ko-KR" sz="2000" dirty="0"/>
              <a:t>:</a:t>
            </a:r>
          </a:p>
          <a:p>
            <a:pPr>
              <a:spcBef>
                <a:spcPts val="1200"/>
              </a:spcBef>
            </a:pPr>
            <a:r>
              <a:rPr lang="en-US" altLang="ko-KR" sz="1400" dirty="0"/>
              <a:t>       </a:t>
            </a:r>
            <a:r>
              <a:rPr lang="en-US" altLang="ko-KR" sz="1600" dirty="0"/>
              <a:t>- </a:t>
            </a:r>
            <a:r>
              <a:rPr lang="ko-KR" altLang="en-US" sz="1600" dirty="0"/>
              <a:t>입력 층</a:t>
            </a:r>
            <a:r>
              <a:rPr lang="en-US" altLang="ko-KR" sz="1600" dirty="0"/>
              <a:t>(Input layer)</a:t>
            </a:r>
          </a:p>
          <a:p>
            <a:pPr>
              <a:spcBef>
                <a:spcPts val="1200"/>
              </a:spcBef>
            </a:pPr>
            <a:r>
              <a:rPr lang="en-US" altLang="ko-KR" sz="1600" dirty="0"/>
              <a:t>      - </a:t>
            </a:r>
            <a:r>
              <a:rPr lang="ko-KR" altLang="en-US" sz="1600" dirty="0"/>
              <a:t>입력 노드</a:t>
            </a:r>
            <a:r>
              <a:rPr lang="en-US" altLang="ko-KR" sz="1600" dirty="0"/>
              <a:t>(Input nodes)</a:t>
            </a:r>
          </a:p>
          <a:p>
            <a:pPr>
              <a:spcBef>
                <a:spcPts val="1200"/>
              </a:spcBef>
            </a:pPr>
            <a:r>
              <a:rPr lang="en-US" altLang="ko-KR" sz="1600" dirty="0"/>
              <a:t>      - </a:t>
            </a:r>
            <a:r>
              <a:rPr lang="ko-KR" altLang="en-US" sz="1600" dirty="0"/>
              <a:t>은닉</a:t>
            </a:r>
            <a:r>
              <a:rPr lang="en-US" altLang="ko-KR" sz="1600" dirty="0"/>
              <a:t> </a:t>
            </a:r>
            <a:r>
              <a:rPr lang="ko-KR" altLang="en-US" sz="1600" dirty="0"/>
              <a:t>층</a:t>
            </a:r>
            <a:r>
              <a:rPr lang="en-US" altLang="ko-KR" sz="1600" dirty="0"/>
              <a:t>(Hidden</a:t>
            </a:r>
            <a:r>
              <a:rPr lang="ko-KR" altLang="en-US" sz="1600" dirty="0"/>
              <a:t> </a:t>
            </a:r>
            <a:r>
              <a:rPr lang="en-US" altLang="ko-KR" sz="1600" dirty="0"/>
              <a:t>layers)</a:t>
            </a:r>
          </a:p>
          <a:p>
            <a:pPr>
              <a:spcBef>
                <a:spcPts val="1200"/>
              </a:spcBef>
            </a:pPr>
            <a:r>
              <a:rPr lang="en-US" altLang="ko-KR" sz="1600" dirty="0"/>
              <a:t>      - </a:t>
            </a:r>
            <a:r>
              <a:rPr lang="ko-KR" altLang="en-US" sz="1600" dirty="0"/>
              <a:t>은닉</a:t>
            </a:r>
            <a:r>
              <a:rPr lang="en-US" altLang="ko-KR" sz="1600" dirty="0"/>
              <a:t> </a:t>
            </a:r>
            <a:r>
              <a:rPr lang="ko-KR" altLang="en-US" sz="1600" dirty="0"/>
              <a:t>노드</a:t>
            </a:r>
            <a:r>
              <a:rPr lang="en-US" altLang="ko-KR" sz="1600" dirty="0"/>
              <a:t>(Hidden nodes)</a:t>
            </a:r>
          </a:p>
          <a:p>
            <a:pPr>
              <a:spcBef>
                <a:spcPts val="1200"/>
              </a:spcBef>
            </a:pPr>
            <a:r>
              <a:rPr lang="en-US" altLang="ko-KR" sz="1600" dirty="0"/>
              <a:t>      - </a:t>
            </a:r>
            <a:r>
              <a:rPr lang="ko-KR" altLang="en-US" sz="1600" dirty="0"/>
              <a:t>출력 층</a:t>
            </a:r>
            <a:r>
              <a:rPr lang="en-US" altLang="ko-KR" sz="1600" dirty="0"/>
              <a:t>(Output layer)</a:t>
            </a:r>
          </a:p>
          <a:p>
            <a:pPr>
              <a:spcBef>
                <a:spcPts val="1200"/>
              </a:spcBef>
            </a:pPr>
            <a:r>
              <a:rPr lang="en-US" altLang="ko-KR" sz="1600" dirty="0"/>
              <a:t>      - </a:t>
            </a:r>
            <a:r>
              <a:rPr lang="ko-KR" altLang="en-US" sz="1600" dirty="0"/>
              <a:t>출력</a:t>
            </a:r>
            <a:r>
              <a:rPr lang="en-US" altLang="ko-KR" sz="1600" dirty="0"/>
              <a:t> </a:t>
            </a:r>
            <a:r>
              <a:rPr lang="ko-KR" altLang="en-US" sz="1600" dirty="0"/>
              <a:t>노드</a:t>
            </a:r>
            <a:r>
              <a:rPr lang="en-US" altLang="ko-KR" sz="1600" dirty="0"/>
              <a:t>(Output nodes)</a:t>
            </a:r>
            <a:endParaRPr lang="ko-KR" altLang="en-US" sz="1600" dirty="0"/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7F251B7A-CAFF-40DE-AAF4-294D3F621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84"/>
          <a:stretch/>
        </p:blipFill>
        <p:spPr bwMode="auto">
          <a:xfrm>
            <a:off x="4052584" y="2702041"/>
            <a:ext cx="5367641" cy="315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5ABEACA-16BD-4193-BF75-726B6522EF57}"/>
              </a:ext>
            </a:extLst>
          </p:cNvPr>
          <p:cNvSpPr/>
          <p:nvPr/>
        </p:nvSpPr>
        <p:spPr>
          <a:xfrm>
            <a:off x="4052584" y="5888261"/>
            <a:ext cx="1193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Input layer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89DE23-D4B4-4ECC-86C6-25F39708BB83}"/>
              </a:ext>
            </a:extLst>
          </p:cNvPr>
          <p:cNvSpPr/>
          <p:nvPr/>
        </p:nvSpPr>
        <p:spPr>
          <a:xfrm>
            <a:off x="6005209" y="5888261"/>
            <a:ext cx="1457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Hidden layers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194C70-3EF9-4FA8-930F-85A6142464A5}"/>
              </a:ext>
            </a:extLst>
          </p:cNvPr>
          <p:cNvSpPr/>
          <p:nvPr/>
        </p:nvSpPr>
        <p:spPr>
          <a:xfrm>
            <a:off x="8119759" y="5888261"/>
            <a:ext cx="1365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Output layer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300D1C-C4BE-4043-8329-126D08CE2CCC}"/>
              </a:ext>
            </a:extLst>
          </p:cNvPr>
          <p:cNvSpPr/>
          <p:nvPr/>
        </p:nvSpPr>
        <p:spPr>
          <a:xfrm>
            <a:off x="4220001" y="3106905"/>
            <a:ext cx="564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/>
              <a:t>Input </a:t>
            </a:r>
          </a:p>
          <a:p>
            <a:pPr algn="ctr"/>
            <a:r>
              <a:rPr lang="en-US" altLang="ko-KR" sz="1200" dirty="0"/>
              <a:t>nodes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72B0B1-F0A2-439A-A872-7F7CF64CC7C5}"/>
              </a:ext>
            </a:extLst>
          </p:cNvPr>
          <p:cNvSpPr/>
          <p:nvPr/>
        </p:nvSpPr>
        <p:spPr>
          <a:xfrm>
            <a:off x="5648751" y="2780822"/>
            <a:ext cx="668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/>
              <a:t>Hidden </a:t>
            </a:r>
          </a:p>
          <a:p>
            <a:pPr algn="ctr"/>
            <a:r>
              <a:rPr lang="en-US" altLang="ko-KR" sz="1200" dirty="0"/>
              <a:t>nodes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FABD84-9D59-4BDC-B972-D23BBBED8222}"/>
              </a:ext>
            </a:extLst>
          </p:cNvPr>
          <p:cNvSpPr/>
          <p:nvPr/>
        </p:nvSpPr>
        <p:spPr>
          <a:xfrm>
            <a:off x="8611026" y="3923822"/>
            <a:ext cx="6655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/>
              <a:t>Output </a:t>
            </a:r>
          </a:p>
          <a:p>
            <a:pPr algn="ctr"/>
            <a:r>
              <a:rPr lang="en-US" altLang="ko-KR" sz="1200" dirty="0"/>
              <a:t>nodes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2287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3F2FA11-7714-4B7C-8103-3A9837E661A8}"/>
              </a:ext>
            </a:extLst>
          </p:cNvPr>
          <p:cNvSpPr/>
          <p:nvPr/>
        </p:nvSpPr>
        <p:spPr>
          <a:xfrm>
            <a:off x="333375" y="1052232"/>
            <a:ext cx="7432648" cy="5016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A59B9D6-7D74-4F02-8663-0B6A799D64B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en-US" altLang="ko-KR" dirty="0"/>
              <a:t>(DL)</a:t>
            </a:r>
            <a:r>
              <a:rPr lang="ko-KR" altLang="en-US" dirty="0"/>
              <a:t>의 작동원리</a:t>
            </a:r>
          </a:p>
        </p:txBody>
      </p:sp>
      <p:sp>
        <p:nvSpPr>
          <p:cNvPr id="72" name="화살표: 오각형 71">
            <a:extLst>
              <a:ext uri="{FF2B5EF4-FFF2-40B4-BE49-F238E27FC236}">
                <a16:creationId xmlns:a16="http://schemas.microsoft.com/office/drawing/2014/main" id="{4A6682A7-4AF9-42D3-8783-B8FF1BD24011}"/>
              </a:ext>
            </a:extLst>
          </p:cNvPr>
          <p:cNvSpPr/>
          <p:nvPr/>
        </p:nvSpPr>
        <p:spPr>
          <a:xfrm rot="5400000">
            <a:off x="8388527" y="592963"/>
            <a:ext cx="643064" cy="1561600"/>
          </a:xfrm>
          <a:prstGeom prst="homePlate">
            <a:avLst>
              <a:gd name="adj" fmla="val 21808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화살표: 오각형 72">
            <a:extLst>
              <a:ext uri="{FF2B5EF4-FFF2-40B4-BE49-F238E27FC236}">
                <a16:creationId xmlns:a16="http://schemas.microsoft.com/office/drawing/2014/main" id="{8FDC4F08-298E-414E-848B-2973B320013C}"/>
              </a:ext>
            </a:extLst>
          </p:cNvPr>
          <p:cNvSpPr/>
          <p:nvPr/>
        </p:nvSpPr>
        <p:spPr>
          <a:xfrm rot="5400000">
            <a:off x="8388527" y="1307231"/>
            <a:ext cx="643064" cy="1561600"/>
          </a:xfrm>
          <a:prstGeom prst="homePlate">
            <a:avLst>
              <a:gd name="adj" fmla="val 21808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각형 73">
            <a:extLst>
              <a:ext uri="{FF2B5EF4-FFF2-40B4-BE49-F238E27FC236}">
                <a16:creationId xmlns:a16="http://schemas.microsoft.com/office/drawing/2014/main" id="{DB3AE205-42D8-4445-BED7-73BECA339B70}"/>
              </a:ext>
            </a:extLst>
          </p:cNvPr>
          <p:cNvSpPr/>
          <p:nvPr/>
        </p:nvSpPr>
        <p:spPr>
          <a:xfrm rot="5400000">
            <a:off x="8388526" y="2044515"/>
            <a:ext cx="643064" cy="1561600"/>
          </a:xfrm>
          <a:prstGeom prst="homePlate">
            <a:avLst>
              <a:gd name="adj" fmla="val 21808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오각형 74">
            <a:extLst>
              <a:ext uri="{FF2B5EF4-FFF2-40B4-BE49-F238E27FC236}">
                <a16:creationId xmlns:a16="http://schemas.microsoft.com/office/drawing/2014/main" id="{32799B68-2633-4C5B-BE2F-5786CDF5CB3B}"/>
              </a:ext>
            </a:extLst>
          </p:cNvPr>
          <p:cNvSpPr/>
          <p:nvPr/>
        </p:nvSpPr>
        <p:spPr>
          <a:xfrm rot="5400000">
            <a:off x="8384996" y="2796419"/>
            <a:ext cx="643064" cy="1561600"/>
          </a:xfrm>
          <a:prstGeom prst="homePlate">
            <a:avLst>
              <a:gd name="adj" fmla="val 21808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화살표: 오각형 75">
            <a:extLst>
              <a:ext uri="{FF2B5EF4-FFF2-40B4-BE49-F238E27FC236}">
                <a16:creationId xmlns:a16="http://schemas.microsoft.com/office/drawing/2014/main" id="{70C00D8F-3DA4-4701-BCF2-F8EA107D957A}"/>
              </a:ext>
            </a:extLst>
          </p:cNvPr>
          <p:cNvSpPr/>
          <p:nvPr/>
        </p:nvSpPr>
        <p:spPr>
          <a:xfrm rot="5400000">
            <a:off x="8384996" y="3549654"/>
            <a:ext cx="643064" cy="1561600"/>
          </a:xfrm>
          <a:prstGeom prst="homePlate">
            <a:avLst>
              <a:gd name="adj" fmla="val 21808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91ECB6B-12D4-4D3B-8BE9-B1746F0919CF}"/>
              </a:ext>
            </a:extLst>
          </p:cNvPr>
          <p:cNvSpPr txBox="1"/>
          <p:nvPr/>
        </p:nvSpPr>
        <p:spPr>
          <a:xfrm>
            <a:off x="8012250" y="1171660"/>
            <a:ext cx="1388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데이터 입력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5AFEB5-7763-4F02-8151-A54282A487D3}"/>
              </a:ext>
            </a:extLst>
          </p:cNvPr>
          <p:cNvSpPr txBox="1"/>
          <p:nvPr/>
        </p:nvSpPr>
        <p:spPr>
          <a:xfrm>
            <a:off x="8012250" y="1881653"/>
            <a:ext cx="1388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신경망 구조 수립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9736A57-1FFD-46D0-83D9-2ACBA5ABCE73}"/>
              </a:ext>
            </a:extLst>
          </p:cNvPr>
          <p:cNvSpPr txBox="1"/>
          <p:nvPr/>
        </p:nvSpPr>
        <p:spPr>
          <a:xfrm>
            <a:off x="7925728" y="2541654"/>
            <a:ext cx="156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신경망 매핑으로 </a:t>
            </a:r>
            <a:r>
              <a:rPr lang="en-US" altLang="ko-KR" sz="1200" b="1" dirty="0">
                <a:solidFill>
                  <a:schemeClr val="bg1"/>
                </a:solidFill>
              </a:rPr>
              <a:t>Representation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06E97E-D612-4241-95D6-B7DF55739B06}"/>
              </a:ext>
            </a:extLst>
          </p:cNvPr>
          <p:cNvSpPr txBox="1"/>
          <p:nvPr/>
        </p:nvSpPr>
        <p:spPr>
          <a:xfrm>
            <a:off x="7925728" y="3253828"/>
            <a:ext cx="15616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실제값</a:t>
            </a:r>
            <a:r>
              <a:rPr lang="en-US" altLang="ko-KR" sz="1200" b="1" dirty="0">
                <a:solidFill>
                  <a:schemeClr val="bg1"/>
                </a:solidFill>
              </a:rPr>
              <a:t>(Target)</a:t>
            </a:r>
            <a:r>
              <a:rPr lang="ko-KR" altLang="en-US" sz="1200" b="1" dirty="0">
                <a:solidFill>
                  <a:schemeClr val="bg1"/>
                </a:solidFill>
              </a:rPr>
              <a:t>과 </a:t>
            </a:r>
            <a:r>
              <a:rPr lang="ko-KR" altLang="en-US" sz="1200" b="1" dirty="0" err="1">
                <a:solidFill>
                  <a:schemeClr val="bg1"/>
                </a:solidFill>
              </a:rPr>
              <a:t>출력값</a:t>
            </a:r>
            <a:r>
              <a:rPr lang="en-US" altLang="ko-KR" sz="1200" b="1" dirty="0">
                <a:solidFill>
                  <a:schemeClr val="bg1"/>
                </a:solidFill>
              </a:rPr>
              <a:t>(Output) </a:t>
            </a:r>
            <a:r>
              <a:rPr lang="ko-KR" altLang="en-US" sz="1200" b="1" dirty="0">
                <a:solidFill>
                  <a:schemeClr val="bg1"/>
                </a:solidFill>
              </a:rPr>
              <a:t>간 차이 계산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24EA78E-259C-42A3-9939-90E1EC9CDC83}"/>
              </a:ext>
            </a:extLst>
          </p:cNvPr>
          <p:cNvSpPr txBox="1"/>
          <p:nvPr/>
        </p:nvSpPr>
        <p:spPr>
          <a:xfrm>
            <a:off x="7925726" y="4037631"/>
            <a:ext cx="156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Optimizer</a:t>
            </a:r>
            <a:r>
              <a:rPr lang="ko-KR" altLang="en-US" sz="1200" b="1" dirty="0">
                <a:solidFill>
                  <a:schemeClr val="bg1"/>
                </a:solidFill>
              </a:rPr>
              <a:t>를 이용한 가중치 </a:t>
            </a:r>
            <a:r>
              <a:rPr lang="en-US" altLang="ko-KR" sz="1200" b="1" dirty="0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83" name="화살표: 오각형 82">
            <a:extLst>
              <a:ext uri="{FF2B5EF4-FFF2-40B4-BE49-F238E27FC236}">
                <a16:creationId xmlns:a16="http://schemas.microsoft.com/office/drawing/2014/main" id="{FCF6E504-04A5-4D9C-99A8-FEEE5895B949}"/>
              </a:ext>
            </a:extLst>
          </p:cNvPr>
          <p:cNvSpPr/>
          <p:nvPr/>
        </p:nvSpPr>
        <p:spPr>
          <a:xfrm rot="5400000">
            <a:off x="8384994" y="4261012"/>
            <a:ext cx="643064" cy="1561600"/>
          </a:xfrm>
          <a:prstGeom prst="homePlate">
            <a:avLst>
              <a:gd name="adj" fmla="val 21808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B2AC81-0E18-449C-A4F8-8CD8DA1947C8}"/>
              </a:ext>
            </a:extLst>
          </p:cNvPr>
          <p:cNvSpPr txBox="1"/>
          <p:nvPr/>
        </p:nvSpPr>
        <p:spPr>
          <a:xfrm>
            <a:off x="7925725" y="4881976"/>
            <a:ext cx="1561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③∼⑤ 반복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86" name="화살표: 오각형 85">
            <a:extLst>
              <a:ext uri="{FF2B5EF4-FFF2-40B4-BE49-F238E27FC236}">
                <a16:creationId xmlns:a16="http://schemas.microsoft.com/office/drawing/2014/main" id="{10B14B4B-8D85-4650-ACA1-E494EA524BD2}"/>
              </a:ext>
            </a:extLst>
          </p:cNvPr>
          <p:cNvSpPr/>
          <p:nvPr/>
        </p:nvSpPr>
        <p:spPr>
          <a:xfrm rot="5400000">
            <a:off x="8384994" y="4966231"/>
            <a:ext cx="643064" cy="1561600"/>
          </a:xfrm>
          <a:prstGeom prst="homePlate">
            <a:avLst>
              <a:gd name="adj" fmla="val 21808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8614B2B-8E04-4937-A32C-615E377CBE7F}"/>
              </a:ext>
            </a:extLst>
          </p:cNvPr>
          <p:cNvSpPr txBox="1"/>
          <p:nvPr/>
        </p:nvSpPr>
        <p:spPr>
          <a:xfrm>
            <a:off x="7925725" y="5501470"/>
            <a:ext cx="156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Test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set</a:t>
            </a:r>
            <a:r>
              <a:rPr lang="ko-KR" altLang="en-US" sz="1200" b="1" dirty="0">
                <a:solidFill>
                  <a:schemeClr val="bg1"/>
                </a:solidFill>
              </a:rPr>
              <a:t> 대상으로 </a:t>
            </a:r>
            <a:r>
              <a:rPr lang="en-US" altLang="ko-KR" sz="1200" b="1" dirty="0">
                <a:solidFill>
                  <a:schemeClr val="bg1"/>
                </a:solidFill>
              </a:rPr>
              <a:t>Prediction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B439475-744E-4492-827C-DD9BED293800}"/>
              </a:ext>
            </a:extLst>
          </p:cNvPr>
          <p:cNvSpPr txBox="1"/>
          <p:nvPr/>
        </p:nvSpPr>
        <p:spPr>
          <a:xfrm>
            <a:off x="7925724" y="6130718"/>
            <a:ext cx="156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>
                <a:solidFill>
                  <a:srgbClr val="FF0000"/>
                </a:solidFill>
              </a:rPr>
              <a:t>Done!</a:t>
            </a: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2EAE14B-BAB5-44DF-BD78-CC50B2B5B92E}"/>
              </a:ext>
            </a:extLst>
          </p:cNvPr>
          <p:cNvSpPr/>
          <p:nvPr/>
        </p:nvSpPr>
        <p:spPr>
          <a:xfrm>
            <a:off x="7856077" y="982716"/>
            <a:ext cx="235162" cy="235162"/>
          </a:xfrm>
          <a:prstGeom prst="ellipse">
            <a:avLst/>
          </a:prstGeom>
          <a:solidFill>
            <a:srgbClr val="A820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ctr"/>
            <a:r>
              <a:rPr lang="en-US" altLang="ko-KR" sz="14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ko-KR" altLang="en-US" sz="1400" b="1" i="1" dirty="0">
              <a:latin typeface="Cambria Math" panose="02040503050406030204" pitchFamily="18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78DA66E-D782-4C3D-BA79-4780B73B3D57}"/>
              </a:ext>
            </a:extLst>
          </p:cNvPr>
          <p:cNvSpPr/>
          <p:nvPr/>
        </p:nvSpPr>
        <p:spPr>
          <a:xfrm>
            <a:off x="7856077" y="1668102"/>
            <a:ext cx="235162" cy="235162"/>
          </a:xfrm>
          <a:prstGeom prst="ellipse">
            <a:avLst/>
          </a:prstGeom>
          <a:solidFill>
            <a:srgbClr val="A820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ctr"/>
            <a:r>
              <a:rPr lang="en-US" altLang="ko-KR" sz="14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ko-KR" altLang="en-US" sz="1400" b="1" i="1" dirty="0">
              <a:latin typeface="Cambria Math" panose="02040503050406030204" pitchFamily="18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5526C802-6156-4336-B16D-CE39B046E6AE}"/>
              </a:ext>
            </a:extLst>
          </p:cNvPr>
          <p:cNvSpPr/>
          <p:nvPr/>
        </p:nvSpPr>
        <p:spPr>
          <a:xfrm>
            <a:off x="7856077" y="2419564"/>
            <a:ext cx="235162" cy="235162"/>
          </a:xfrm>
          <a:prstGeom prst="ellipse">
            <a:avLst/>
          </a:prstGeom>
          <a:solidFill>
            <a:srgbClr val="A820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ctr"/>
            <a:r>
              <a:rPr lang="en-US" altLang="ko-KR" sz="14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ko-KR" altLang="en-US" sz="1400" b="1" i="1" dirty="0">
              <a:latin typeface="Cambria Math" panose="02040503050406030204" pitchFamily="18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72F45842-5843-4D48-99E8-30F8B03BC5AA}"/>
              </a:ext>
            </a:extLst>
          </p:cNvPr>
          <p:cNvSpPr/>
          <p:nvPr/>
        </p:nvSpPr>
        <p:spPr>
          <a:xfrm>
            <a:off x="7856077" y="3171613"/>
            <a:ext cx="235162" cy="235162"/>
          </a:xfrm>
          <a:prstGeom prst="ellipse">
            <a:avLst/>
          </a:prstGeom>
          <a:solidFill>
            <a:srgbClr val="A820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ctr"/>
            <a:r>
              <a:rPr lang="en-US" altLang="ko-KR" sz="14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ko-KR" altLang="en-US" sz="1400" b="1" i="1" dirty="0">
              <a:latin typeface="Cambria Math" panose="02040503050406030204" pitchFamily="18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5011ED93-D0CB-4F40-A8DB-AF406FFC84B6}"/>
              </a:ext>
            </a:extLst>
          </p:cNvPr>
          <p:cNvSpPr/>
          <p:nvPr/>
        </p:nvSpPr>
        <p:spPr>
          <a:xfrm>
            <a:off x="7856077" y="3908594"/>
            <a:ext cx="235162" cy="235162"/>
          </a:xfrm>
          <a:prstGeom prst="ellipse">
            <a:avLst/>
          </a:prstGeom>
          <a:solidFill>
            <a:srgbClr val="A820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ctr"/>
            <a:r>
              <a:rPr lang="en-US" altLang="ko-KR" sz="14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ko-KR" altLang="en-US" sz="1400" b="1" i="1" dirty="0">
              <a:latin typeface="Cambria Math" panose="02040503050406030204" pitchFamily="18" charset="0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CCC6A46E-40ED-457A-9E46-EA9F6E9D2E5F}"/>
              </a:ext>
            </a:extLst>
          </p:cNvPr>
          <p:cNvSpPr/>
          <p:nvPr/>
        </p:nvSpPr>
        <p:spPr>
          <a:xfrm>
            <a:off x="7856077" y="4661052"/>
            <a:ext cx="235162" cy="235162"/>
          </a:xfrm>
          <a:prstGeom prst="ellipse">
            <a:avLst/>
          </a:prstGeom>
          <a:solidFill>
            <a:srgbClr val="A820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ctr"/>
            <a:r>
              <a:rPr lang="en-US" altLang="ko-KR" sz="14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endParaRPr lang="ko-KR" altLang="en-US" sz="1400" b="1" i="1" dirty="0">
              <a:latin typeface="Cambria Math" panose="02040503050406030204" pitchFamily="18" charset="0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55333AEE-84E5-463D-9C1D-43CDFA3E7761}"/>
              </a:ext>
            </a:extLst>
          </p:cNvPr>
          <p:cNvSpPr/>
          <p:nvPr/>
        </p:nvSpPr>
        <p:spPr>
          <a:xfrm>
            <a:off x="7856077" y="5374184"/>
            <a:ext cx="235162" cy="235162"/>
          </a:xfrm>
          <a:prstGeom prst="ellipse">
            <a:avLst/>
          </a:prstGeom>
          <a:solidFill>
            <a:srgbClr val="A820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ctr"/>
            <a:r>
              <a:rPr lang="en-US" altLang="ko-KR" sz="14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r>
            <a:endParaRPr lang="ko-KR" altLang="en-US" sz="1400" b="1" i="1" dirty="0">
              <a:latin typeface="Cambria Math" panose="02040503050406030204" pitchFamily="18" charset="0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D3EA6CC-986D-4E4B-9B9D-24A9BE496097}"/>
              </a:ext>
            </a:extLst>
          </p:cNvPr>
          <p:cNvGrpSpPr/>
          <p:nvPr/>
        </p:nvGrpSpPr>
        <p:grpSpPr>
          <a:xfrm>
            <a:off x="524736" y="1505288"/>
            <a:ext cx="6928381" cy="4402393"/>
            <a:chOff x="-16764" y="1680812"/>
            <a:chExt cx="6403081" cy="4068610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EFAF3FB-8D47-4EB6-A79F-848C4517F899}"/>
                </a:ext>
              </a:extLst>
            </p:cNvPr>
            <p:cNvGrpSpPr/>
            <p:nvPr/>
          </p:nvGrpSpPr>
          <p:grpSpPr>
            <a:xfrm>
              <a:off x="1026791" y="1680812"/>
              <a:ext cx="5359526" cy="4068610"/>
              <a:chOff x="706751" y="1179028"/>
              <a:chExt cx="5359526" cy="4068610"/>
            </a:xfrm>
          </p:grpSpPr>
          <p:pic>
            <p:nvPicPr>
              <p:cNvPr id="4" name="Picture 2" descr="Related image">
                <a:extLst>
                  <a:ext uri="{FF2B5EF4-FFF2-40B4-BE49-F238E27FC236}">
                    <a16:creationId xmlns:a16="http://schemas.microsoft.com/office/drawing/2014/main" id="{9FA43BD8-4827-4921-AC7C-5BF034226D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142" t="33300" r="4421" b="48922"/>
              <a:stretch/>
            </p:blipFill>
            <p:spPr bwMode="auto">
              <a:xfrm>
                <a:off x="5472817" y="2072191"/>
                <a:ext cx="353501" cy="435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2" descr="Related image">
                <a:extLst>
                  <a:ext uri="{FF2B5EF4-FFF2-40B4-BE49-F238E27FC236}">
                    <a16:creationId xmlns:a16="http://schemas.microsoft.com/office/drawing/2014/main" id="{5E40BBC0-A630-4EA5-B4F3-70C114E0E5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020"/>
              <a:stretch/>
            </p:blipFill>
            <p:spPr bwMode="auto">
              <a:xfrm>
                <a:off x="739453" y="1347825"/>
                <a:ext cx="3419174" cy="19897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584D0B-6219-45D9-ADC2-552E145288FF}"/>
                  </a:ext>
                </a:extLst>
              </p:cNvPr>
              <p:cNvSpPr txBox="1"/>
              <p:nvPr/>
            </p:nvSpPr>
            <p:spPr>
              <a:xfrm>
                <a:off x="706751" y="3222144"/>
                <a:ext cx="980002" cy="280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/>
                  <a:t>INPUT : X</a:t>
                </a:r>
                <a:endParaRPr lang="ko-KR" altLang="en-US" sz="1200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3CE0D0-BD7C-4521-AB3D-85A18A899B07}"/>
                  </a:ext>
                </a:extLst>
              </p:cNvPr>
              <p:cNvSpPr txBox="1"/>
              <p:nvPr/>
            </p:nvSpPr>
            <p:spPr>
              <a:xfrm>
                <a:off x="3541629" y="2507722"/>
                <a:ext cx="149398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/>
                  <a:t>OUTPUT(Result) : Y </a:t>
                </a:r>
                <a:endParaRPr lang="ko-KR" altLang="en-US" sz="1200" b="1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24074C-BB9B-46E8-B398-D8368F93C4A0}"/>
                  </a:ext>
                </a:extLst>
              </p:cNvPr>
              <p:cNvSpPr txBox="1"/>
              <p:nvPr/>
            </p:nvSpPr>
            <p:spPr>
              <a:xfrm>
                <a:off x="5205843" y="2507722"/>
                <a:ext cx="8604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/>
                  <a:t>TARGET : T</a:t>
                </a:r>
                <a:endParaRPr lang="ko-KR" altLang="en-US" sz="1200" b="1" dirty="0"/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F9B505E1-E49F-43A4-BBC2-26C4D1C27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9060" y="2784721"/>
                <a:ext cx="599469" cy="77381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86402B46-E7A3-4186-A649-B1C704769E81}"/>
                  </a:ext>
                </a:extLst>
              </p:cNvPr>
              <p:cNvCxnSpPr>
                <a:cxnSpLocks/>
                <a:stCxn id="13" idx="2"/>
              </p:cNvCxnSpPr>
              <p:nvPr/>
            </p:nvCxnSpPr>
            <p:spPr>
              <a:xfrm flipH="1">
                <a:off x="5065707" y="2784721"/>
                <a:ext cx="570353" cy="77381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C070DE-F356-4056-9A31-E649097651B6}"/>
                  </a:ext>
                </a:extLst>
              </p:cNvPr>
              <p:cNvSpPr txBox="1"/>
              <p:nvPr/>
            </p:nvSpPr>
            <p:spPr>
              <a:xfrm>
                <a:off x="2104869" y="3222144"/>
                <a:ext cx="980002" cy="280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/>
                  <a:t>Layers</a:t>
                </a:r>
                <a:endParaRPr lang="ko-KR" altLang="en-US" sz="1200" b="1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A26DCC0-FB72-4818-AC60-FC66B463CFD4}"/>
                  </a:ext>
                </a:extLst>
              </p:cNvPr>
              <p:cNvSpPr/>
              <p:nvPr/>
            </p:nvSpPr>
            <p:spPr>
              <a:xfrm>
                <a:off x="3909060" y="3642500"/>
                <a:ext cx="1851660" cy="38607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/>
                  <a:t>Loss Function</a:t>
                </a:r>
                <a:endParaRPr lang="ko-KR" altLang="en-US" sz="1400" b="1" dirty="0"/>
              </a:p>
            </p:txBody>
          </p: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87EEBEBA-888C-4F16-8696-F37D271230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4890" y="4112538"/>
                <a:ext cx="0" cy="68044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A5B4A7D5-961A-4ED2-BD7C-3FF06F1ADF9A}"/>
                  </a:ext>
                </a:extLst>
              </p:cNvPr>
              <p:cNvSpPr/>
              <p:nvPr/>
            </p:nvSpPr>
            <p:spPr>
              <a:xfrm>
                <a:off x="4358640" y="4861560"/>
                <a:ext cx="967715" cy="386078"/>
              </a:xfrm>
              <a:prstGeom prst="ellipse">
                <a:avLst/>
              </a:prstGeom>
              <a:solidFill>
                <a:srgbClr val="A8202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/>
                  <a:t>Error</a:t>
                </a:r>
                <a:endParaRPr lang="ko-KR" altLang="en-US" sz="14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1CBAFD5-3544-479F-A2B2-EB8912F7B609}"/>
                      </a:ext>
                    </a:extLst>
                  </p:cNvPr>
                  <p:cNvSpPr txBox="1"/>
                  <p:nvPr/>
                </p:nvSpPr>
                <p:spPr>
                  <a:xfrm>
                    <a:off x="993624" y="1232409"/>
                    <a:ext cx="878427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900" b="1" i="1" dirty="0" smtClean="0">
                              <a:latin typeface="Cambria Math" panose="02040503050406030204" pitchFamily="18" charset="0"/>
                            </a:rPr>
                            <m:t>𝑾𝒆𝒊𝒈𝒉𝒕</m:t>
                          </m:r>
                        </m:oMath>
                      </m:oMathPara>
                    </a14:m>
                    <a:endParaRPr lang="ko-KR" altLang="en-US" sz="900" b="1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1CBAFD5-3544-479F-A2B2-EB8912F7B6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624" y="1232409"/>
                    <a:ext cx="878427" cy="2308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9F0C90AB-7BB1-4CC5-9174-BB9E2363DCE0}"/>
                      </a:ext>
                    </a:extLst>
                  </p:cNvPr>
                  <p:cNvSpPr txBox="1"/>
                  <p:nvPr/>
                </p:nvSpPr>
                <p:spPr>
                  <a:xfrm>
                    <a:off x="2004921" y="1232409"/>
                    <a:ext cx="878427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900" b="1" i="1" dirty="0" smtClean="0">
                              <a:latin typeface="Cambria Math" panose="02040503050406030204" pitchFamily="18" charset="0"/>
                            </a:rPr>
                            <m:t>𝑾𝒆𝒊𝒈𝒉𝒕</m:t>
                          </m:r>
                        </m:oMath>
                      </m:oMathPara>
                    </a14:m>
                    <a:endParaRPr lang="ko-KR" altLang="en-US" sz="900" b="1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9F0C90AB-7BB1-4CC5-9174-BB9E2363DC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4921" y="1232409"/>
                    <a:ext cx="878427" cy="2308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225AA288-A5D5-4889-B18C-2F75CB4AE1CF}"/>
                  </a:ext>
                </a:extLst>
              </p:cNvPr>
              <p:cNvCxnSpPr>
                <a:cxnSpLocks/>
                <a:stCxn id="41" idx="2"/>
              </p:cNvCxnSpPr>
              <p:nvPr/>
            </p:nvCxnSpPr>
            <p:spPr>
              <a:xfrm flipH="1" flipV="1">
                <a:off x="2449039" y="4497457"/>
                <a:ext cx="1909601" cy="55714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3196977-A2A0-4967-9293-6A72E80938EF}"/>
                  </a:ext>
                </a:extLst>
              </p:cNvPr>
              <p:cNvSpPr/>
              <p:nvPr/>
            </p:nvSpPr>
            <p:spPr>
              <a:xfrm>
                <a:off x="993624" y="4304418"/>
                <a:ext cx="1333221" cy="38607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/>
                  <a:t>Optimizer</a:t>
                </a:r>
                <a:endParaRPr lang="ko-KR" altLang="en-US" sz="1400" b="1" dirty="0"/>
              </a:p>
            </p:txBody>
          </p:sp>
          <p:cxnSp>
            <p:nvCxnSpPr>
              <p:cNvPr id="53" name="연결선: 구부러짐 52">
                <a:extLst>
                  <a:ext uri="{FF2B5EF4-FFF2-40B4-BE49-F238E27FC236}">
                    <a16:creationId xmlns:a16="http://schemas.microsoft.com/office/drawing/2014/main" id="{864455F8-4598-4ABD-8C17-EEF2EF1E80B6}"/>
                  </a:ext>
                </a:extLst>
              </p:cNvPr>
              <p:cNvCxnSpPr>
                <a:cxnSpLocks/>
                <a:stCxn id="51" idx="0"/>
                <a:endCxn id="61" idx="0"/>
              </p:cNvCxnSpPr>
              <p:nvPr/>
            </p:nvCxnSpPr>
            <p:spPr>
              <a:xfrm rot="5400000" flipH="1" flipV="1">
                <a:off x="489479" y="2349784"/>
                <a:ext cx="3125390" cy="783879"/>
              </a:xfrm>
              <a:prstGeom prst="curvedConnector5">
                <a:avLst>
                  <a:gd name="adj1" fmla="val 12898"/>
                  <a:gd name="adj2" fmla="val -179301"/>
                  <a:gd name="adj3" fmla="val 110643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8767B29-CD3A-444A-8575-87A509389C6C}"/>
                  </a:ext>
                </a:extLst>
              </p:cNvPr>
              <p:cNvSpPr/>
              <p:nvPr/>
            </p:nvSpPr>
            <p:spPr>
              <a:xfrm>
                <a:off x="1177287" y="1179028"/>
                <a:ext cx="2533653" cy="277000"/>
              </a:xfrm>
              <a:prstGeom prst="rect">
                <a:avLst/>
              </a:prstGeom>
              <a:noFill/>
              <a:ln w="19050">
                <a:solidFill>
                  <a:srgbClr val="A8202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4657FB8-35A2-4BCC-B6E4-1E67D164279A}"/>
                      </a:ext>
                    </a:extLst>
                  </p:cNvPr>
                  <p:cNvSpPr txBox="1"/>
                  <p:nvPr/>
                </p:nvSpPr>
                <p:spPr>
                  <a:xfrm>
                    <a:off x="2974832" y="1232037"/>
                    <a:ext cx="878427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900" b="1" i="1" dirty="0" smtClean="0">
                              <a:latin typeface="Cambria Math" panose="02040503050406030204" pitchFamily="18" charset="0"/>
                            </a:rPr>
                            <m:t>𝑾𝒆𝒊𝒈𝒉𝒕</m:t>
                          </m:r>
                        </m:oMath>
                      </m:oMathPara>
                    </a14:m>
                    <a:endParaRPr lang="ko-KR" altLang="en-US" sz="900" b="1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4657FB8-35A2-4BCC-B6E4-1E67D16427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4832" y="1232037"/>
                    <a:ext cx="878427" cy="2308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3262EF2-A3D5-436A-9B24-EB3D0D739B1A}"/>
                </a:ext>
              </a:extLst>
            </p:cNvPr>
            <p:cNvSpPr txBox="1"/>
            <p:nvPr/>
          </p:nvSpPr>
          <p:spPr>
            <a:xfrm>
              <a:off x="-16764" y="2385299"/>
              <a:ext cx="980002" cy="280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Update</a:t>
              </a:r>
              <a:endParaRPr lang="ko-KR" altLang="en-US" sz="1200" b="1" dirty="0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31B89725-E4CC-4B82-8D70-81D8C089F8E3}"/>
                </a:ext>
              </a:extLst>
            </p:cNvPr>
            <p:cNvSpPr/>
            <p:nvPr/>
          </p:nvSpPr>
          <p:spPr>
            <a:xfrm>
              <a:off x="941911" y="3555833"/>
              <a:ext cx="235162" cy="235162"/>
            </a:xfrm>
            <a:prstGeom prst="ellipse">
              <a:avLst/>
            </a:prstGeom>
            <a:solidFill>
              <a:srgbClr val="A8202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44000" rtlCol="0" anchor="ctr"/>
            <a:lstStyle/>
            <a:p>
              <a:pPr algn="ctr"/>
              <a:r>
                <a:rPr lang="en-US" altLang="ko-KR" sz="1400" b="1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ko-KR" altLang="en-US" sz="1400" b="1" i="1" dirty="0">
                <a:latin typeface="Cambria Math" panose="02040503050406030204" pitchFamily="18" charset="0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205B2A6E-99F0-4F5E-9D53-E14793194D46}"/>
                </a:ext>
              </a:extLst>
            </p:cNvPr>
            <p:cNvSpPr/>
            <p:nvPr/>
          </p:nvSpPr>
          <p:spPr>
            <a:xfrm>
              <a:off x="2247172" y="3806576"/>
              <a:ext cx="235162" cy="235162"/>
            </a:xfrm>
            <a:prstGeom prst="ellipse">
              <a:avLst/>
            </a:prstGeom>
            <a:solidFill>
              <a:srgbClr val="A8202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44000" rtlCol="0" anchor="ctr"/>
            <a:lstStyle/>
            <a:p>
              <a:pPr algn="ctr"/>
              <a:r>
                <a:rPr lang="en-US" altLang="ko-KR" sz="1400" b="1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ko-KR" altLang="en-US" sz="1400" b="1" i="1" dirty="0">
                <a:latin typeface="Cambria Math" panose="02040503050406030204" pitchFamily="18" charset="0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B94AF95-6155-4517-A105-C9EA8139E523}"/>
                </a:ext>
              </a:extLst>
            </p:cNvPr>
            <p:cNvSpPr/>
            <p:nvPr/>
          </p:nvSpPr>
          <p:spPr>
            <a:xfrm>
              <a:off x="3781191" y="3193838"/>
              <a:ext cx="235162" cy="235162"/>
            </a:xfrm>
            <a:prstGeom prst="ellipse">
              <a:avLst/>
            </a:prstGeom>
            <a:solidFill>
              <a:srgbClr val="A8202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44000" rtlCol="0" anchor="ctr"/>
            <a:lstStyle/>
            <a:p>
              <a:pPr algn="ctr"/>
              <a:r>
                <a:rPr lang="en-US" altLang="ko-KR" sz="1400" b="1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lang="ko-KR" altLang="en-US" sz="1400" b="1" i="1" dirty="0">
                <a:latin typeface="Cambria Math" panose="02040503050406030204" pitchFamily="18" charset="0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8C169CD6-0D10-412B-8C80-0FF1C62FE43A}"/>
                </a:ext>
              </a:extLst>
            </p:cNvPr>
            <p:cNvSpPr/>
            <p:nvPr/>
          </p:nvSpPr>
          <p:spPr>
            <a:xfrm>
              <a:off x="4103718" y="4029397"/>
              <a:ext cx="235162" cy="235162"/>
            </a:xfrm>
            <a:prstGeom prst="ellipse">
              <a:avLst/>
            </a:prstGeom>
            <a:solidFill>
              <a:srgbClr val="A8202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44000" rtlCol="0" anchor="ctr"/>
            <a:lstStyle/>
            <a:p>
              <a:pPr algn="ctr"/>
              <a:r>
                <a:rPr lang="en-US" altLang="ko-KR" sz="1400" b="1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ko-KR" altLang="en-US" sz="1400" b="1" i="1" dirty="0">
                <a:latin typeface="Cambria Math" panose="02040503050406030204" pitchFamily="18" charset="0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78540B91-BABD-470A-A569-8217E090AD65}"/>
                </a:ext>
              </a:extLst>
            </p:cNvPr>
            <p:cNvSpPr/>
            <p:nvPr/>
          </p:nvSpPr>
          <p:spPr>
            <a:xfrm>
              <a:off x="1214394" y="4719381"/>
              <a:ext cx="235162" cy="235162"/>
            </a:xfrm>
            <a:prstGeom prst="ellipse">
              <a:avLst/>
            </a:prstGeom>
            <a:solidFill>
              <a:srgbClr val="A8202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44000" rtlCol="0" anchor="ctr"/>
            <a:lstStyle/>
            <a:p>
              <a:pPr algn="ctr"/>
              <a:r>
                <a:rPr lang="en-US" altLang="ko-KR" sz="1400" b="1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5</a:t>
              </a:r>
              <a:endParaRPr lang="ko-KR" altLang="en-US" sz="1400" b="1" i="1" dirty="0"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5175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C25184-D82A-4B5C-9FD9-00CB5F09D6B1}"/>
              </a:ext>
            </a:extLst>
          </p:cNvPr>
          <p:cNvSpPr/>
          <p:nvPr/>
        </p:nvSpPr>
        <p:spPr>
          <a:xfrm>
            <a:off x="2601685" y="2055224"/>
            <a:ext cx="4702629" cy="24885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B7318-3970-4C78-BA49-EC9FD3FCB13A}"/>
              </a:ext>
            </a:extLst>
          </p:cNvPr>
          <p:cNvSpPr txBox="1"/>
          <p:nvPr/>
        </p:nvSpPr>
        <p:spPr>
          <a:xfrm>
            <a:off x="2889067" y="2730129"/>
            <a:ext cx="41278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altLang="ko-KR" sz="2000" b="1" dirty="0">
                <a:latin typeface="+mn-ea"/>
              </a:rPr>
              <a:t>Session 2</a:t>
            </a:r>
          </a:p>
          <a:p>
            <a:pPr algn="ctr">
              <a:spcBef>
                <a:spcPts val="2400"/>
              </a:spcBef>
            </a:pPr>
            <a:r>
              <a:rPr lang="ko-KR" altLang="en-US" sz="2800" b="1" dirty="0">
                <a:latin typeface="+mn-ea"/>
              </a:rPr>
              <a:t>실습 준비하기</a:t>
            </a:r>
            <a:endParaRPr lang="en-US" altLang="ko-KR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923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82020"/>
        </a:solidFill>
        <a:ln>
          <a:solidFill>
            <a:schemeClr val="tx1"/>
          </a:solidFill>
        </a:ln>
      </a:spPr>
      <a:bodyPr rIns="144000" rtlCol="0" anchor="ctr"/>
      <a:lstStyle>
        <a:defPPr algn="ctr">
          <a:defRPr b="1" i="1" dirty="0">
            <a:latin typeface="Cambria Math" panose="02040503050406030204" pitchFamily="18" charset="0"/>
            <a:ea typeface="Cambria Math" panose="020405030504060302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13040</TotalTime>
  <Words>1854</Words>
  <Application>Microsoft Office PowerPoint</Application>
  <PresentationFormat>A4 용지(210x297mm)</PresentationFormat>
  <Paragraphs>289</Paragraphs>
  <Slides>32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5" baseType="lpstr">
      <vt:lpstr>Albany AMT</vt:lpstr>
      <vt:lpstr>Arial Unicode MS</vt:lpstr>
      <vt:lpstr>HY헤드라인M</vt:lpstr>
      <vt:lpstr>THE명품고딕EB</vt:lpstr>
      <vt:lpstr>Ubuntu Condensed</vt:lpstr>
      <vt:lpstr>맑은 고딕</vt:lpstr>
      <vt:lpstr>Arial</vt:lpstr>
      <vt:lpstr>Bookman Old Style</vt:lpstr>
      <vt:lpstr>Calibri</vt:lpstr>
      <vt:lpstr>Calibri Light</vt:lpstr>
      <vt:lpstr>Cambria Math</vt:lpstr>
      <vt:lpstr>Georgia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방도형</dc:creator>
  <cp:lastModifiedBy>Bang Dohyung</cp:lastModifiedBy>
  <cp:revision>1660</cp:revision>
  <cp:lastPrinted>2018-02-12T06:26:58Z</cp:lastPrinted>
  <dcterms:created xsi:type="dcterms:W3CDTF">2017-09-20T10:56:38Z</dcterms:created>
  <dcterms:modified xsi:type="dcterms:W3CDTF">2019-05-14T17:29:35Z</dcterms:modified>
</cp:coreProperties>
</file>